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9" r:id="rId2"/>
    <p:sldId id="343" r:id="rId3"/>
    <p:sldId id="344" r:id="rId4"/>
    <p:sldId id="346" r:id="rId5"/>
    <p:sldId id="347" r:id="rId6"/>
    <p:sldId id="345" r:id="rId7"/>
    <p:sldId id="349" r:id="rId8"/>
    <p:sldId id="348" r:id="rId9"/>
    <p:sldId id="350" r:id="rId10"/>
    <p:sldId id="351" r:id="rId11"/>
    <p:sldId id="352" r:id="rId12"/>
    <p:sldId id="353" r:id="rId13"/>
    <p:sldId id="355" r:id="rId14"/>
    <p:sldId id="354" r:id="rId15"/>
    <p:sldId id="356" r:id="rId16"/>
    <p:sldId id="342" r:id="rId17"/>
    <p:sldId id="359" r:id="rId18"/>
    <p:sldId id="358" r:id="rId19"/>
    <p:sldId id="357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41" r:id="rId30"/>
    <p:sldId id="34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1" autoAdjust="0"/>
    <p:restoredTop sz="83111" autoAdjust="0"/>
  </p:normalViewPr>
  <p:slideViewPr>
    <p:cSldViewPr snapToGrid="0">
      <p:cViewPr varScale="1">
        <p:scale>
          <a:sx n="108" d="100"/>
          <a:sy n="108" d="100"/>
        </p:scale>
        <p:origin x="612" y="102"/>
      </p:cViewPr>
      <p:guideLst/>
    </p:cSldViewPr>
  </p:slideViewPr>
  <p:outlineViewPr>
    <p:cViewPr>
      <p:scale>
        <a:sx n="33" d="100"/>
        <a:sy n="33" d="100"/>
      </p:scale>
      <p:origin x="0" y="-528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31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6087D-08EF-441A-9680-FCDC67E00D82}" type="datetimeFigureOut">
              <a:rPr lang="en-NZ" smtClean="0"/>
              <a:t>15/09/2024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45353-9275-49CA-8B28-50D31443656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0999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64953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87821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3968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79588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70456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48150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. Red. UC Logo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9F2DF6-31F8-5E46-8AE4-034972D6C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4090" y="843760"/>
            <a:ext cx="7721695" cy="6659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12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205679" indent="0">
              <a:buNone/>
              <a:defRPr>
                <a:latin typeface="Georgia" panose="02040502050405020303" pitchFamily="18" charset="0"/>
              </a:defRPr>
            </a:lvl2pPr>
            <a:lvl3pPr marL="411356" indent="0">
              <a:buNone/>
              <a:defRPr>
                <a:latin typeface="Georgia" panose="02040502050405020303" pitchFamily="18" charset="0"/>
              </a:defRPr>
            </a:lvl3pPr>
            <a:lvl4pPr marL="617035" indent="0">
              <a:buNone/>
              <a:defRPr>
                <a:latin typeface="Georgia" panose="02040502050405020303" pitchFamily="18" charset="0"/>
              </a:defRPr>
            </a:lvl4pPr>
            <a:lvl5pPr marL="822713" indent="0">
              <a:buNone/>
              <a:defRPr>
                <a:latin typeface="Georgia" panose="02040502050405020303" pitchFamily="18" charset="0"/>
              </a:defRPr>
            </a:lvl5pPr>
          </a:lstStyle>
          <a:p>
            <a:r>
              <a:rPr lang="en-NZ" noProof="0" dirty="0"/>
              <a:t>Intro…October Meeting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10B73-5F52-C541-8E01-4B6250ED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36B3E4DF-C073-0741-A53B-3D76C9117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4" y="1935416"/>
            <a:ext cx="7740121" cy="4300388"/>
          </a:xfrm>
          <a:prstGeom prst="rect">
            <a:avLst/>
          </a:prstGeom>
        </p:spPr>
        <p:txBody>
          <a:bodyPr lIns="0" tIns="0" rIns="0" bIns="0"/>
          <a:lstStyle>
            <a:lvl1pPr>
              <a:defRPr sz="6298" spc="-67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Heading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0880A-82BE-3A42-81CE-1BDB18F16D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497" y="4992129"/>
            <a:ext cx="1723592" cy="1185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0265C0-83CD-9B4C-8F45-0920C2802AFF}"/>
              </a:ext>
            </a:extLst>
          </p:cNvPr>
          <p:cNvSpPr txBox="1"/>
          <p:nvPr/>
        </p:nvSpPr>
        <p:spPr>
          <a:xfrm>
            <a:off x="4497493" y="109728"/>
            <a:ext cx="110862" cy="4247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863" rIns="54863" rtlCol="0">
            <a:spAutoFit/>
          </a:bodyPr>
          <a:lstStyle/>
          <a:p>
            <a:pPr algn="l"/>
            <a:endParaRPr lang="en-US" sz="216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A8344C-BFC5-5241-9015-BD158D9F26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5CB0F-8F7E-AA43-9CB4-D153945BC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497" y="4992129"/>
            <a:ext cx="1723592" cy="1185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EE7771-C5DD-004E-AEF4-9FEEDF710CCE}"/>
              </a:ext>
            </a:extLst>
          </p:cNvPr>
          <p:cNvSpPr txBox="1"/>
          <p:nvPr userDrawn="1"/>
        </p:nvSpPr>
        <p:spPr>
          <a:xfrm>
            <a:off x="4497493" y="109728"/>
            <a:ext cx="110862" cy="4247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863" rIns="54863" rtlCol="0">
            <a:spAutoFit/>
          </a:bodyPr>
          <a:lstStyle/>
          <a:p>
            <a:pPr algn="l"/>
            <a:endParaRPr lang="en-US" sz="2160" dirty="0"/>
          </a:p>
        </p:txBody>
      </p:sp>
    </p:spTree>
    <p:extLst>
      <p:ext uri="{BB962C8B-B14F-4D97-AF65-F5344CB8AC3E}">
        <p14:creationId xmlns:p14="http://schemas.microsoft.com/office/powerpoint/2010/main" val="34523818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1604">
          <p15:clr>
            <a:srgbClr val="FBAE40"/>
          </p15:clr>
        </p15:guide>
        <p15:guide id="8" orient="horz" pos="647">
          <p15:clr>
            <a:srgbClr val="FBAE40"/>
          </p15:clr>
        </p15:guide>
        <p15:guide id="9" orient="horz" pos="1422">
          <p15:clr>
            <a:srgbClr val="FBAE40"/>
          </p15:clr>
        </p15:guide>
        <p15:guide id="10" orient="horz" pos="1800">
          <p15:clr>
            <a:srgbClr val="FBAE40"/>
          </p15:clr>
        </p15:guide>
        <p15:guide id="11" pos="5261">
          <p15:clr>
            <a:srgbClr val="FBAE40"/>
          </p15:clr>
        </p15:guide>
        <p15:guide id="12" pos="10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3 Col Bullets. Kowhaiwh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 numCol="3" spcCol="540000"/>
          <a:lstStyle>
            <a:lvl1pPr marL="257099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3958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49E05-AD31-DA49-B54B-3D7EA15B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C4FA1-F20F-D44E-9821-308E346439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7D04C-81E6-F944-8350-A5030FEF5E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53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. UC Logo Header. 3 Col Bullets Stacked. Kowhaiwh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3958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49E05-AD31-DA49-B54B-3D7EA15B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C4FA1-F20F-D44E-9821-308E346439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7D04C-81E6-F944-8350-A5030FEF5E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BB7FD44-9BDC-9D45-A5C2-E2E491E4E7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 numCol="2" spcCol="540000"/>
          <a:lstStyle>
            <a:lvl1pPr marL="257099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2776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68455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74133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18501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. UC Logo Header. 1 Col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 userDrawn="1"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8"/>
            <a:ext cx="11054556" cy="43203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9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523C00-A784-B44C-9E2A-E1F0C0636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075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9D4B0-7DC3-424E-BD73-F7EAEA0A47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47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31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1 Col Bullets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 userDrawn="1"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8"/>
            <a:ext cx="11054556" cy="4320382"/>
          </a:xfrm>
          <a:prstGeom prst="rect">
            <a:avLst/>
          </a:prstGeom>
        </p:spPr>
        <p:txBody>
          <a:bodyPr lIns="0" tIns="0" rIns="0" bIns="0"/>
          <a:lstStyle>
            <a:lvl1pPr marL="257099" indent="-257099">
              <a:buFont typeface="Wingdings" pitchFamily="2" charset="2"/>
              <a:buChar char="§"/>
              <a:defRPr sz="189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A1E114A-785A-2849-B951-F83CFCE3C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987403-F835-BF46-B34B-86A225E5B6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4813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3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2 Col Bullets.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 userDrawn="1"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320382"/>
          </a:xfrm>
          <a:prstGeom prst="rect">
            <a:avLst/>
          </a:prstGeom>
        </p:spPr>
        <p:txBody>
          <a:bodyPr lIns="0" tIns="0" rIns="0" bIns="0" numCol="2" spcCol="540000"/>
          <a:lstStyle>
            <a:lvl1pPr marL="257099" indent="-257099">
              <a:buFont typeface="Wingdings" pitchFamily="2" charset="2"/>
              <a:buChar char="§"/>
              <a:defRPr sz="189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F31FF-854F-654E-B909-FBEEE5D09D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171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31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3 Col Bullets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320382"/>
          </a:xfrm>
          <a:prstGeom prst="rect">
            <a:avLst/>
          </a:prstGeom>
        </p:spPr>
        <p:txBody>
          <a:bodyPr lIns="0" tIns="0" rIns="0" bIns="0" numCol="3" spcCol="540000"/>
          <a:lstStyle>
            <a:lvl1pPr marL="257099" indent="-257099">
              <a:buFont typeface="Wingdings" pitchFamily="2" charset="2"/>
              <a:buChar char="§"/>
              <a:defRPr sz="189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1" y="334582"/>
            <a:ext cx="9430544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DF4E5-7345-BC4E-81B5-B9B1D3AD81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384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31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On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C2DF3F1-0122-C643-819B-53E4BF024E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9230E-033D-3843-90EC-48FE74811A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7580" y="1988820"/>
            <a:ext cx="11054261" cy="428434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C88CE-EA59-0047-AEBE-111DA62347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50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29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D4F8EBA-C9CE-2945-9156-240C9F557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9392BA-33C3-634B-ACED-EEF0C0656C3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2451" y="1988820"/>
            <a:ext cx="5543549" cy="43205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4800403C-204D-E74E-BB2F-397BBB53F39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6000" y="1988820"/>
            <a:ext cx="5543549" cy="43205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05678" indent="0">
              <a:buNone/>
              <a:defRPr>
                <a:latin typeface="+mn-lt"/>
              </a:defRPr>
            </a:lvl2pPr>
            <a:lvl3pPr marL="411356" indent="0">
              <a:buNone/>
              <a:defRPr>
                <a:latin typeface="+mn-lt"/>
              </a:defRPr>
            </a:lvl3pPr>
            <a:lvl4pPr marL="617035" indent="0">
              <a:buNone/>
              <a:defRPr>
                <a:latin typeface="+mn-lt"/>
              </a:defRPr>
            </a:lvl4pPr>
            <a:lvl5pPr marL="822714" indent="0">
              <a:buNone/>
              <a:defRPr>
                <a:latin typeface="+mn-lt"/>
              </a:defRPr>
            </a:lvl5pPr>
          </a:lstStyle>
          <a:p>
            <a:r>
              <a:rPr lang="en-NZ" noProof="0" dirty="0"/>
              <a:t>Place photo/content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D5CA6-0844-B246-B0F5-4F90E968F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5415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9" pos="261">
          <p15:clr>
            <a:srgbClr val="FBAE40"/>
          </p15:clr>
        </p15:guide>
        <p15:guide id="10" pos="5491">
          <p15:clr>
            <a:srgbClr val="FBAE40"/>
          </p15:clr>
        </p15:guide>
        <p15:guide id="11" orient="horz" pos="714">
          <p15:clr>
            <a:srgbClr val="FBAE40"/>
          </p15:clr>
        </p15:guide>
        <p15:guide id="12" orient="horz" pos="1044">
          <p15:clr>
            <a:srgbClr val="FBAE40"/>
          </p15:clr>
        </p15:guide>
        <p15:guide id="13" orient="horz" pos="3312">
          <p15:clr>
            <a:srgbClr val="FBAE40"/>
          </p15:clr>
        </p15:guide>
        <p15:guide id="14" orient="horz" pos="2168">
          <p15:clr>
            <a:srgbClr val="FBAE40"/>
          </p15:clr>
        </p15:guide>
        <p15:guide id="15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Four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DEAE3C24-A3FC-6845-9E94-1A69AB9BE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C19D2-E540-2043-98F3-F152DBF7886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6684" y="1988820"/>
            <a:ext cx="5520267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05678" indent="0" algn="ctr">
              <a:buNone/>
              <a:defRPr sz="1800">
                <a:latin typeface="+mn-lt"/>
              </a:defRPr>
            </a:lvl2pPr>
            <a:lvl3pPr marL="411356" indent="0" algn="ctr">
              <a:buNone/>
              <a:defRPr sz="1800">
                <a:latin typeface="+mn-lt"/>
              </a:defRPr>
            </a:lvl3pPr>
            <a:lvl4pPr marL="617035" indent="0" algn="ctr">
              <a:buNone/>
              <a:defRPr sz="1800">
                <a:latin typeface="+mn-lt"/>
              </a:defRPr>
            </a:lvl4pPr>
            <a:lvl5pPr marL="822714" indent="0" algn="ctr">
              <a:buNone/>
              <a:defRPr sz="1800">
                <a:latin typeface="+mn-lt"/>
              </a:defRPr>
            </a:lvl5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E2E0DD4-6AFC-A04E-89F6-5D0D7EBE12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76951" y="1988820"/>
            <a:ext cx="5520267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05678" indent="0" algn="ctr">
              <a:buNone/>
              <a:defRPr/>
            </a:lvl2pPr>
            <a:lvl3pPr marL="411356" indent="0" algn="ctr">
              <a:buNone/>
              <a:defRPr/>
            </a:lvl3pPr>
            <a:lvl4pPr marL="617035" indent="0" algn="ctr">
              <a:buNone/>
              <a:defRPr/>
            </a:lvl4pPr>
            <a:lvl5pPr marL="822714" indent="0" algn="ctr">
              <a:buNone/>
              <a:defRPr/>
            </a:lvl5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88A045D1-B553-F446-A856-07BE7124D9C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3618" y="4137660"/>
            <a:ext cx="5503333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05678" indent="0" algn="ctr">
              <a:buNone/>
              <a:defRPr sz="1800">
                <a:latin typeface="+mn-lt"/>
              </a:defRPr>
            </a:lvl2pPr>
            <a:lvl3pPr marL="411356" indent="0" algn="ctr">
              <a:buNone/>
              <a:defRPr sz="1800">
                <a:latin typeface="+mn-lt"/>
              </a:defRPr>
            </a:lvl3pPr>
            <a:lvl4pPr marL="617035" indent="0" algn="ctr">
              <a:buNone/>
              <a:defRPr sz="1800">
                <a:latin typeface="+mn-lt"/>
              </a:defRPr>
            </a:lvl4pPr>
            <a:lvl5pPr marL="822714" indent="0" algn="ctr">
              <a:buNone/>
              <a:defRPr sz="1800">
                <a:latin typeface="+mn-lt"/>
              </a:defRPr>
            </a:lvl5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E0426E4-D3E5-0341-8DAA-51206CC4475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76951" y="4130040"/>
            <a:ext cx="5528732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05678" indent="0" algn="ctr">
              <a:buNone/>
              <a:defRPr/>
            </a:lvl2pPr>
            <a:lvl3pPr marL="411356" indent="0" algn="ctr">
              <a:buNone/>
              <a:defRPr/>
            </a:lvl3pPr>
            <a:lvl4pPr marL="617035" indent="0" algn="ctr">
              <a:buNone/>
              <a:defRPr/>
            </a:lvl4pPr>
            <a:lvl5pPr marL="822714" indent="0" algn="ctr">
              <a:buNone/>
              <a:defRPr/>
            </a:lvl5pPr>
          </a:lstStyle>
          <a:p>
            <a:r>
              <a:rPr lang="en-NZ" noProof="0" dirty="0"/>
              <a:t>Place photo/content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90372-8E99-B24F-922D-05FE5C79EF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022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9" pos="261">
          <p15:clr>
            <a:srgbClr val="FBAE40"/>
          </p15:clr>
        </p15:guide>
        <p15:guide id="10" pos="5491">
          <p15:clr>
            <a:srgbClr val="FBAE40"/>
          </p15:clr>
        </p15:guide>
        <p15:guide id="11" orient="horz" pos="714">
          <p15:clr>
            <a:srgbClr val="FBAE40"/>
          </p15:clr>
        </p15:guide>
        <p15:guide id="12" orient="horz" pos="1044">
          <p15:clr>
            <a:srgbClr val="FBAE40"/>
          </p15:clr>
        </p15:guide>
        <p15:guide id="13" orient="horz" pos="3293">
          <p15:clr>
            <a:srgbClr val="FBAE40"/>
          </p15:clr>
        </p15:guide>
        <p15:guide id="14" orient="horz" pos="2168">
          <p15:clr>
            <a:srgbClr val="FBAE40"/>
          </p15:clr>
        </p15:guide>
        <p15:guide id="15" pos="287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Six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 userDrawn="1"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E66692A9-132A-5848-A4F5-F67DD3BB0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E0F44A9-E41B-C542-BC05-40935BF148B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57580" y="1988820"/>
            <a:ext cx="3713853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83FFB1C-B799-F947-99C1-E8C929D8A0D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76563" y="2003470"/>
            <a:ext cx="3644004" cy="21265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3F4D0E4-32FD-C141-BE0A-6B3602D394A9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920567" y="1996145"/>
            <a:ext cx="3702051" cy="21265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11387BBF-ADC2-6F41-AE9C-121C1774E52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52451" y="4122715"/>
            <a:ext cx="3713853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9208B7A3-5EBA-5541-8FCD-BD9794587E3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276563" y="4122715"/>
            <a:ext cx="3644004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DBF9C30-8559-0F45-820C-1E4ACC66AB49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7930825" y="4131946"/>
            <a:ext cx="3691792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32C1DD-9B64-DC4F-85C3-2D25CAD9C4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3981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0" pos="261">
          <p15:clr>
            <a:srgbClr val="FBAE40"/>
          </p15:clr>
        </p15:guide>
        <p15:guide id="11" pos="5491">
          <p15:clr>
            <a:srgbClr val="FBAE40"/>
          </p15:clr>
        </p15:guide>
        <p15:guide id="12" orient="horz" pos="714">
          <p15:clr>
            <a:srgbClr val="FBAE40"/>
          </p15:clr>
        </p15:guide>
        <p15:guide id="13" orient="horz" pos="1044">
          <p15:clr>
            <a:srgbClr val="FBAE40"/>
          </p15:clr>
        </p15:guide>
        <p15:guide id="14" orient="horz" pos="3293">
          <p15:clr>
            <a:srgbClr val="FBAE40"/>
          </p15:clr>
        </p15:guide>
        <p15:guide id="15" orient="horz" pos="2168">
          <p15:clr>
            <a:srgbClr val="FBAE40"/>
          </p15:clr>
        </p15:guide>
        <p15:guide id="16" pos="2018">
          <p15:clr>
            <a:srgbClr val="FBAE40"/>
          </p15:clr>
        </p15:guide>
        <p15:guide id="17" pos="374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. White. UC Logo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9F2DF6-31F8-5E46-8AE4-034972D6C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4090" y="850886"/>
            <a:ext cx="7721695" cy="6659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 sz="3120">
                <a:solidFill>
                  <a:schemeClr val="accent5"/>
                </a:solidFill>
                <a:latin typeface="Georgia" panose="02040502050405020303" pitchFamily="18" charset="0"/>
              </a:defRPr>
            </a:lvl1pPr>
            <a:lvl2pPr marL="205679" indent="0">
              <a:buNone/>
              <a:defRPr>
                <a:latin typeface="Georgia" panose="02040502050405020303" pitchFamily="18" charset="0"/>
              </a:defRPr>
            </a:lvl2pPr>
            <a:lvl3pPr marL="411356" indent="0">
              <a:buNone/>
              <a:defRPr>
                <a:latin typeface="Georgia" panose="02040502050405020303" pitchFamily="18" charset="0"/>
              </a:defRPr>
            </a:lvl3pPr>
            <a:lvl4pPr marL="617035" indent="0">
              <a:buNone/>
              <a:defRPr>
                <a:latin typeface="Georgia" panose="02040502050405020303" pitchFamily="18" charset="0"/>
              </a:defRPr>
            </a:lvl4pPr>
            <a:lvl5pPr marL="822713" indent="0">
              <a:buNone/>
              <a:defRPr>
                <a:latin typeface="Georgia" panose="02040502050405020303" pitchFamily="18" charset="0"/>
              </a:defRPr>
            </a:lvl5pPr>
          </a:lstStyle>
          <a:p>
            <a:r>
              <a:rPr lang="en-NZ" noProof="0" dirty="0"/>
              <a:t>Intro…October Meeting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E983F-2E15-F94C-8A21-ADA436555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" y="-1323750"/>
            <a:ext cx="2099835" cy="9505499"/>
          </a:xfrm>
          <a:prstGeom prst="rect">
            <a:avLst/>
          </a:prstGeom>
        </p:spPr>
      </p:pic>
      <p:sp>
        <p:nvSpPr>
          <p:cNvPr id="8" name="Title 13">
            <a:extLst>
              <a:ext uri="{FF2B5EF4-FFF2-40B4-BE49-F238E27FC236}">
                <a16:creationId xmlns:a16="http://schemas.microsoft.com/office/drawing/2014/main" id="{D529C639-94C8-7745-9B94-2F14AC09A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4" y="1935413"/>
            <a:ext cx="7740121" cy="4300391"/>
          </a:xfrm>
          <a:prstGeom prst="rect">
            <a:avLst/>
          </a:prstGeom>
        </p:spPr>
        <p:txBody>
          <a:bodyPr lIns="0" tIns="0" rIns="0" bIns="0"/>
          <a:lstStyle>
            <a:lvl1pPr>
              <a:defRPr sz="6298" spc="-67">
                <a:solidFill>
                  <a:schemeClr val="accent5"/>
                </a:solidFill>
              </a:defRPr>
            </a:lvl1pPr>
          </a:lstStyle>
          <a:p>
            <a:r>
              <a:rPr lang="en-NZ" noProof="0" dirty="0"/>
              <a:t>Heading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33C2E6-D5E1-9148-9934-ABF0E473E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497" y="4983978"/>
            <a:ext cx="1723592" cy="1194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D6C6A-8531-D443-9D1E-2484CC4B28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835" y="-1323750"/>
            <a:ext cx="2099835" cy="9505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79BA1-C75D-4B4F-A6CD-52C56B28E0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497" y="4983978"/>
            <a:ext cx="1723592" cy="11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08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7" pos="1604">
          <p15:clr>
            <a:srgbClr val="FBAE40"/>
          </p15:clr>
        </p15:guide>
        <p15:guide id="8" orient="horz" pos="647">
          <p15:clr>
            <a:srgbClr val="FBAE40"/>
          </p15:clr>
        </p15:guide>
        <p15:guide id="9" orient="horz" pos="1422">
          <p15:clr>
            <a:srgbClr val="FBAE40"/>
          </p15:clr>
        </p15:guide>
        <p15:guide id="10" orient="horz" pos="1800">
          <p15:clr>
            <a:srgbClr val="FBAE40"/>
          </p15:clr>
        </p15:guide>
        <p15:guide id="11" pos="5261">
          <p15:clr>
            <a:srgbClr val="FBAE40"/>
          </p15:clr>
        </p15:guide>
        <p15:guide id="12" pos="10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. UC Logo Footer. 1 Co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2E39018-2F00-694D-A1EE-CA87E5E057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659" y="512764"/>
            <a:ext cx="11054556" cy="44640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9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9F9710E-2418-8A40-9E13-65F068806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287" y="5522758"/>
            <a:ext cx="9430544" cy="923762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149" b="0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E135D-DE2E-1547-A679-203D233A18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364" y="5486182"/>
            <a:ext cx="1379491" cy="949165"/>
          </a:xfrm>
          <a:prstGeom prst="rect">
            <a:avLst/>
          </a:prstGeom>
        </p:spPr>
      </p:pic>
      <p:sp>
        <p:nvSpPr>
          <p:cNvPr id="12" name="Straight Connector 1">
            <a:extLst>
              <a:ext uri="{FF2B5EF4-FFF2-40B4-BE49-F238E27FC236}">
                <a16:creationId xmlns:a16="http://schemas.microsoft.com/office/drawing/2014/main" id="{0D500784-5DEA-084D-8907-05551F6626D0}"/>
              </a:ext>
            </a:extLst>
          </p:cNvPr>
          <p:cNvSpPr/>
          <p:nvPr userDrawn="1"/>
        </p:nvSpPr>
        <p:spPr>
          <a:xfrm>
            <a:off x="558287" y="5183507"/>
            <a:ext cx="110754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</p:spTree>
    <p:extLst>
      <p:ext uri="{BB962C8B-B14F-4D97-AF65-F5344CB8AC3E}">
        <p14:creationId xmlns:p14="http://schemas.microsoft.com/office/powerpoint/2010/main" val="11822532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6" pos="261">
          <p15:clr>
            <a:srgbClr val="FBAE40"/>
          </p15:clr>
        </p15:guide>
        <p15:guide id="7" pos="5491">
          <p15:clr>
            <a:srgbClr val="FBAE40"/>
          </p15:clr>
        </p15:guide>
        <p15:guide id="8" orient="horz" pos="269">
          <p15:clr>
            <a:srgbClr val="FBAE40"/>
          </p15:clr>
        </p15:guide>
        <p15:guide id="9" orient="horz" pos="2612">
          <p15:clr>
            <a:srgbClr val="FBAE40"/>
          </p15:clr>
        </p15:guide>
        <p15:guide id="10" orient="horz" pos="31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. UC Small Logo Footer with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traight Connector 1"/>
          <p:cNvSpPr/>
          <p:nvPr userDrawn="1"/>
        </p:nvSpPr>
        <p:spPr>
          <a:xfrm>
            <a:off x="6382864" y="5798185"/>
            <a:ext cx="52532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4F49C3CD-DEF4-4547-8F43-06FA5F6E4C1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5832476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97383FC9-3C25-0E41-B26A-964FA7E96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1740" y="1911019"/>
            <a:ext cx="5265443" cy="3510149"/>
          </a:xfrm>
          <a:prstGeom prst="rect">
            <a:avLst/>
          </a:prstGeom>
        </p:spPr>
        <p:txBody>
          <a:bodyPr wrap="square" lIns="0" tIns="0" rIns="0" bIns="0" numCol="1" spcCol="720000">
            <a:noAutofit/>
          </a:bodyPr>
          <a:lstStyle>
            <a:lvl1pPr marL="0" marR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 sz="1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marL="0" marR="0" lvl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endParaRPr lang="en-NZ" noProof="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E31DE00-C86A-C142-A41C-C979ADC74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2861" y="338522"/>
            <a:ext cx="5293776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FCF91-63E1-1F4D-885F-1F163D066E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698" y="6077628"/>
            <a:ext cx="2444372" cy="38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762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5499">
          <p15:clr>
            <a:srgbClr val="FBAE40"/>
          </p15:clr>
        </p15:guide>
        <p15:guide id="8" pos="3016">
          <p15:clr>
            <a:srgbClr val="FBAE40"/>
          </p15:clr>
        </p15:guide>
        <p15:guide id="9" pos="2753">
          <p15:clr>
            <a:srgbClr val="FBAE40"/>
          </p15:clr>
        </p15:guide>
        <p15:guide id="10" orient="horz" pos="997">
          <p15:clr>
            <a:srgbClr val="FBAE40"/>
          </p15:clr>
        </p15:guide>
        <p15:guide id="11" orient="horz" pos="2849">
          <p15:clr>
            <a:srgbClr val="FBAE40"/>
          </p15:clr>
        </p15:guide>
        <p15:guide id="12" orient="horz" pos="71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Small Logo Footer with 2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traight Connector 1"/>
          <p:cNvSpPr/>
          <p:nvPr userDrawn="1"/>
        </p:nvSpPr>
        <p:spPr>
          <a:xfrm>
            <a:off x="6364303" y="5785486"/>
            <a:ext cx="5265443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5CA715C8-9FD1-8B44-A357-1231275B06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6027" y="1911019"/>
            <a:ext cx="5265443" cy="1289381"/>
          </a:xfrm>
          <a:prstGeom prst="rect">
            <a:avLst/>
          </a:prstGeom>
        </p:spPr>
        <p:txBody>
          <a:bodyPr wrap="square" lIns="0" tIns="0" rIns="0" bIns="0" numCol="1" spcCol="720000">
            <a:noAutofit/>
          </a:bodyPr>
          <a:lstStyle>
            <a:lvl1pPr marL="0" marR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 sz="1800" b="0" i="0" spc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lorem. 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CFA650-7D06-FA40-B252-F7801665B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2861" y="316027"/>
            <a:ext cx="5293776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802F9F-D292-E542-8595-E3C01708D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698" y="6077629"/>
            <a:ext cx="2444373" cy="38627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B34A92-F532-5F4A-8859-CB5CDB97DBE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64303" y="3489960"/>
            <a:ext cx="5245100" cy="19659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29C59A9-6DD8-414D-902B-070AE0091C1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0" y="0"/>
            <a:ext cx="5827184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</p:spTree>
    <p:extLst>
      <p:ext uri="{BB962C8B-B14F-4D97-AF65-F5344CB8AC3E}">
        <p14:creationId xmlns:p14="http://schemas.microsoft.com/office/powerpoint/2010/main" val="22134416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6" pos="2753">
          <p15:clr>
            <a:srgbClr val="FBAE40"/>
          </p15:clr>
        </p15:guide>
        <p15:guide id="7" pos="5499">
          <p15:clr>
            <a:srgbClr val="FBAE40"/>
          </p15:clr>
        </p15:guide>
        <p15:guide id="8" pos="3008">
          <p15:clr>
            <a:srgbClr val="FBAE40"/>
          </p15:clr>
        </p15:guide>
        <p15:guide id="9" orient="horz" pos="997">
          <p15:clr>
            <a:srgbClr val="FBAE40"/>
          </p15:clr>
        </p15:guide>
        <p15:guide id="10" orient="horz" pos="7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. UC Small Logo Footer with 2 Content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traight Connector 1"/>
          <p:cNvSpPr/>
          <p:nvPr userDrawn="1"/>
        </p:nvSpPr>
        <p:spPr>
          <a:xfrm>
            <a:off x="6364303" y="5785486"/>
            <a:ext cx="5265443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72B3543-C836-C145-95FD-6718269BEC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2861" y="338027"/>
            <a:ext cx="5293776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62D1C8-E24E-CD4D-84AF-362227B100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698" y="6077629"/>
            <a:ext cx="2444373" cy="38627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DAE3A1-BC98-514E-9DCA-5AD615C7F45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66934" y="1899286"/>
            <a:ext cx="5253567" cy="359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31A485-CABB-D34C-ACB6-48A6A33E6D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5827184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</p:spTree>
    <p:extLst>
      <p:ext uri="{BB962C8B-B14F-4D97-AF65-F5344CB8AC3E}">
        <p14:creationId xmlns:p14="http://schemas.microsoft.com/office/powerpoint/2010/main" val="25907468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753">
          <p15:clr>
            <a:srgbClr val="FBAE40"/>
          </p15:clr>
        </p15:guide>
        <p15:guide id="8" pos="5499">
          <p15:clr>
            <a:srgbClr val="FBAE40"/>
          </p15:clr>
        </p15:guide>
        <p15:guide id="9" pos="3008">
          <p15:clr>
            <a:srgbClr val="FBAE40"/>
          </p15:clr>
        </p15:guide>
        <p15:guide id="10" orient="horz" pos="714">
          <p15:clr>
            <a:srgbClr val="FBAE40"/>
          </p15:clr>
        </p15:guide>
        <p15:guide id="11" orient="horz" pos="997">
          <p15:clr>
            <a:srgbClr val="FBAE40"/>
          </p15:clr>
        </p15:guide>
        <p15:guide id="12" orient="horz" pos="288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. Thank You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F40F43-3C93-804E-A701-06799AEA0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85294"/>
            <a:ext cx="2083707" cy="9446519"/>
          </a:xfrm>
          <a:prstGeom prst="rect">
            <a:avLst/>
          </a:prstGeom>
        </p:spPr>
      </p:pic>
      <p:sp>
        <p:nvSpPr>
          <p:cNvPr id="8" name="Title 13">
            <a:extLst>
              <a:ext uri="{FF2B5EF4-FFF2-40B4-BE49-F238E27FC236}">
                <a16:creationId xmlns:a16="http://schemas.microsoft.com/office/drawing/2014/main" id="{44088CA6-4561-BC47-986B-76A1570EB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2" y="0"/>
            <a:ext cx="7995427" cy="6858000"/>
          </a:xfrm>
          <a:prstGeom prst="rect">
            <a:avLst/>
          </a:prstGeom>
        </p:spPr>
        <p:txBody>
          <a:bodyPr lIns="0" tIns="0" rIns="90000" bIns="0" anchor="ctr"/>
          <a:lstStyle>
            <a:lvl1pPr>
              <a:defRPr sz="6298" spc="-67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4B9C2-C8A1-9F40-BFE0-34468B3B49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85294"/>
            <a:ext cx="2083707" cy="94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364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5" pos="1604">
          <p15:clr>
            <a:srgbClr val="FBAE40"/>
          </p15:clr>
        </p15:guide>
        <p15:guide id="6" orient="horz" pos="1970">
          <p15:clr>
            <a:srgbClr val="FBAE40"/>
          </p15:clr>
        </p15:guide>
        <p15:guide id="7" orient="horz" pos="3076">
          <p15:clr>
            <a:srgbClr val="FBAE40"/>
          </p15:clr>
        </p15:guide>
        <p15:guide id="8" orient="horz" pos="5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49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0552" cy="6855696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0" y="7560005"/>
                </a:moveTo>
                <a:lnTo>
                  <a:pt x="10692003" y="7560005"/>
                </a:lnTo>
                <a:lnTo>
                  <a:pt x="10692003" y="0"/>
                </a:lnTo>
                <a:lnTo>
                  <a:pt x="0" y="0"/>
                </a:lnTo>
                <a:lnTo>
                  <a:pt x="0" y="7560005"/>
                </a:lnTo>
                <a:close/>
              </a:path>
            </a:pathLst>
          </a:custGeom>
          <a:solidFill>
            <a:srgbClr val="E32726"/>
          </a:solidFill>
        </p:spPr>
        <p:txBody>
          <a:bodyPr wrap="square" lIns="0" tIns="0" rIns="0" bIns="0" rtlCol="0"/>
          <a:lstStyle/>
          <a:p>
            <a:endParaRPr sz="3395"/>
          </a:p>
        </p:txBody>
      </p:sp>
      <p:sp>
        <p:nvSpPr>
          <p:cNvPr id="126" name="bk object 18">
            <a:extLst>
              <a:ext uri="{FF2B5EF4-FFF2-40B4-BE49-F238E27FC236}">
                <a16:creationId xmlns:a16="http://schemas.microsoft.com/office/drawing/2014/main" id="{5B1A9775-8129-469B-91D7-AF615D317C97}"/>
              </a:ext>
            </a:extLst>
          </p:cNvPr>
          <p:cNvSpPr/>
          <p:nvPr userDrawn="1"/>
        </p:nvSpPr>
        <p:spPr>
          <a:xfrm>
            <a:off x="1" y="1665704"/>
            <a:ext cx="11669279" cy="112860"/>
          </a:xfrm>
          <a:custGeom>
            <a:avLst/>
            <a:gdLst/>
            <a:ahLst/>
            <a:cxnLst/>
            <a:rect l="l" t="t" r="r" b="b"/>
            <a:pathLst>
              <a:path w="10234930" h="124460">
                <a:moveTo>
                  <a:pt x="10172687" y="0"/>
                </a:moveTo>
                <a:lnTo>
                  <a:pt x="0" y="0"/>
                </a:lnTo>
                <a:lnTo>
                  <a:pt x="0" y="72516"/>
                </a:lnTo>
                <a:lnTo>
                  <a:pt x="10111447" y="72516"/>
                </a:lnTo>
                <a:lnTo>
                  <a:pt x="10118780" y="92979"/>
                </a:lnTo>
                <a:lnTo>
                  <a:pt x="10132390" y="109380"/>
                </a:lnTo>
                <a:lnTo>
                  <a:pt x="10150838" y="120278"/>
                </a:lnTo>
                <a:lnTo>
                  <a:pt x="10172687" y="124231"/>
                </a:lnTo>
                <a:lnTo>
                  <a:pt x="10194536" y="120278"/>
                </a:lnTo>
                <a:lnTo>
                  <a:pt x="10226594" y="92979"/>
                </a:lnTo>
                <a:lnTo>
                  <a:pt x="10234803" y="65658"/>
                </a:lnTo>
                <a:lnTo>
                  <a:pt x="10234803" y="62115"/>
                </a:lnTo>
                <a:lnTo>
                  <a:pt x="10229926" y="37931"/>
                </a:lnTo>
                <a:lnTo>
                  <a:pt x="10216613" y="18184"/>
                </a:lnTo>
                <a:lnTo>
                  <a:pt x="10196866" y="4874"/>
                </a:lnTo>
                <a:lnTo>
                  <a:pt x="101726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395"/>
          </a:p>
        </p:txBody>
      </p:sp>
      <p:sp>
        <p:nvSpPr>
          <p:cNvPr id="127" name="bk object 17">
            <a:extLst>
              <a:ext uri="{FF2B5EF4-FFF2-40B4-BE49-F238E27FC236}">
                <a16:creationId xmlns:a16="http://schemas.microsoft.com/office/drawing/2014/main" id="{8F7EC8EF-1E4D-4982-8453-46BE7C749556}"/>
              </a:ext>
            </a:extLst>
          </p:cNvPr>
          <p:cNvSpPr/>
          <p:nvPr userDrawn="1"/>
        </p:nvSpPr>
        <p:spPr>
          <a:xfrm>
            <a:off x="10505089" y="5731253"/>
            <a:ext cx="1164060" cy="707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395"/>
          </a:p>
        </p:txBody>
      </p:sp>
    </p:spTree>
    <p:extLst>
      <p:ext uri="{BB962C8B-B14F-4D97-AF65-F5344CB8AC3E}">
        <p14:creationId xmlns:p14="http://schemas.microsoft.com/office/powerpoint/2010/main" val="35129092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5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. White. UC Logo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9F2DF6-31F8-5E46-8AE4-034972D6C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4090" y="850886"/>
            <a:ext cx="7721695" cy="6659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 sz="3149">
                <a:solidFill>
                  <a:schemeClr val="accent5"/>
                </a:solidFill>
                <a:latin typeface="Georgia" panose="02040502050405020303" pitchFamily="18" charset="0"/>
              </a:defRPr>
            </a:lvl1pPr>
            <a:lvl2pPr marL="205679" indent="0">
              <a:buNone/>
              <a:defRPr>
                <a:latin typeface="Georgia" panose="02040502050405020303" pitchFamily="18" charset="0"/>
              </a:defRPr>
            </a:lvl2pPr>
            <a:lvl3pPr marL="411356" indent="0">
              <a:buNone/>
              <a:defRPr>
                <a:latin typeface="Georgia" panose="02040502050405020303" pitchFamily="18" charset="0"/>
              </a:defRPr>
            </a:lvl3pPr>
            <a:lvl4pPr marL="617035" indent="0">
              <a:buNone/>
              <a:defRPr>
                <a:latin typeface="Georgia" panose="02040502050405020303" pitchFamily="18" charset="0"/>
              </a:defRPr>
            </a:lvl4pPr>
            <a:lvl5pPr marL="822713" indent="0">
              <a:buNone/>
              <a:defRPr>
                <a:latin typeface="Georgia" panose="02040502050405020303" pitchFamily="18" charset="0"/>
              </a:defRPr>
            </a:lvl5pPr>
          </a:lstStyle>
          <a:p>
            <a:r>
              <a:rPr lang="en-NZ" dirty="0"/>
              <a:t>Intro…October Meeting</a:t>
            </a:r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D529C639-94C8-7745-9B94-2F14AC09A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4" y="1935413"/>
            <a:ext cx="7740121" cy="4300391"/>
          </a:xfrm>
          <a:prstGeom prst="rect">
            <a:avLst/>
          </a:prstGeom>
        </p:spPr>
        <p:txBody>
          <a:bodyPr lIns="0" tIns="0" rIns="0" bIns="0"/>
          <a:lstStyle>
            <a:lvl1pPr>
              <a:defRPr sz="6298" spc="-67">
                <a:solidFill>
                  <a:schemeClr val="accent5"/>
                </a:solidFill>
              </a:defRPr>
            </a:lvl1pPr>
          </a:lstStyle>
          <a:p>
            <a:r>
              <a:rPr lang="en-NZ" noProof="0" dirty="0"/>
              <a:t>Heading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B587F-E80B-BC42-8B08-7B51EC59C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459" y="-1672570"/>
            <a:ext cx="2793460" cy="10203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EC7C3D-7E54-5447-BBBB-DE3C40680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497" y="4983978"/>
            <a:ext cx="1723592" cy="1194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1D9923-6EC6-FB42-A94E-C41C5EB4BC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4459" y="-1672570"/>
            <a:ext cx="2793460" cy="10203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D81FE4-92BE-D34B-BAD1-F6D5868CAD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497" y="4983978"/>
            <a:ext cx="1723592" cy="11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1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1" pos="1604">
          <p15:clr>
            <a:srgbClr val="FBAE40"/>
          </p15:clr>
        </p15:guide>
        <p15:guide id="2" orient="horz" pos="647">
          <p15:clr>
            <a:srgbClr val="FBAE40"/>
          </p15:clr>
        </p15:guide>
        <p15:guide id="3" orient="horz" pos="1422">
          <p15:clr>
            <a:srgbClr val="FBAE40"/>
          </p15:clr>
        </p15:guide>
        <p15:guide id="4" orient="horz" pos="1800">
          <p15:clr>
            <a:srgbClr val="FBAE40"/>
          </p15:clr>
        </p15:guide>
        <p15:guide id="7" pos="5261">
          <p15:clr>
            <a:srgbClr val="FBAE40"/>
          </p15:clr>
        </p15:guide>
        <p15:guide id="8" pos="10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. Red. UC Logo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10B73-5F52-C541-8E01-4B6250ED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F10136-DFEB-7A4E-87AD-B60EDB6901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sp>
        <p:nvSpPr>
          <p:cNvPr id="8" name="Title 13">
            <a:extLst>
              <a:ext uri="{FF2B5EF4-FFF2-40B4-BE49-F238E27FC236}">
                <a16:creationId xmlns:a16="http://schemas.microsoft.com/office/drawing/2014/main" id="{918E462D-96A6-3D46-BAE1-4BE64B9C7E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3" y="1232535"/>
            <a:ext cx="7740123" cy="4962524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660" b="0" spc="-67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“All of physics is either impossible or trivial. It is impossible until </a:t>
            </a:r>
            <a:br>
              <a:rPr lang="en-NZ" noProof="0" dirty="0"/>
            </a:br>
            <a:r>
              <a:rPr lang="en-NZ" noProof="0" dirty="0"/>
              <a:t>you understand it, and then it becomes trivial.” </a:t>
            </a:r>
            <a:br>
              <a:rPr lang="en-NZ" noProof="0" dirty="0"/>
            </a:br>
            <a:r>
              <a:rPr lang="en-NZ" noProof="0" dirty="0"/>
              <a:t>— Sir Ernest Rutherford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5FC55-6B2E-C84B-8913-9519886DDA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497" y="4992129"/>
            <a:ext cx="1723592" cy="11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226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604">
          <p15:clr>
            <a:srgbClr val="FBAE40"/>
          </p15:clr>
        </p15:guide>
        <p15:guide id="2" orient="horz" pos="647">
          <p15:clr>
            <a:srgbClr val="FBAE40"/>
          </p15:clr>
        </p15:guide>
        <p15:guide id="3" orient="horz" pos="3252">
          <p15:clr>
            <a:srgbClr val="FBAE40"/>
          </p15:clr>
        </p15:guide>
        <p15:guide id="4" pos="526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. Red.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10B73-5F52-C541-8E01-4B6250ED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36B3E4DF-C073-0741-A53B-3D76C9117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3" y="0"/>
            <a:ext cx="7740123" cy="6858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720" b="0" spc="0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“All of physics is either impossible or trivial. It is impossible until you understand it, and then it becomes trivial.” </a:t>
            </a:r>
            <a:br>
              <a:rPr lang="en-NZ" noProof="0" dirty="0"/>
            </a:br>
            <a:r>
              <a:rPr lang="en-NZ" noProof="0" dirty="0"/>
              <a:t>— Sir Ernest Rutherford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10136-DFEB-7A4E-87AD-B60EDB6901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0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604">
          <p15:clr>
            <a:srgbClr val="FBAE40"/>
          </p15:clr>
        </p15:guide>
        <p15:guide id="2" orient="horz" pos="647">
          <p15:clr>
            <a:srgbClr val="FBAE40"/>
          </p15:clr>
        </p15:guide>
        <p15:guide id="3" orient="horz" pos="3252">
          <p15:clr>
            <a:srgbClr val="FBAE40"/>
          </p15:clr>
        </p15:guide>
        <p15:guide id="4" pos="526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.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10B73-5F52-C541-8E01-4B6250ED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36B3E4DF-C073-0741-A53B-3D76C9117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3" y="0"/>
            <a:ext cx="7740123" cy="6858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720" b="0" spc="0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“All of physics is either impossible or trivial. It is impossible until you understand it, and then it becomes trivial.” </a:t>
            </a:r>
            <a:br>
              <a:rPr lang="en-NZ" noProof="0" dirty="0"/>
            </a:br>
            <a:r>
              <a:rPr lang="en-NZ" noProof="0" dirty="0"/>
              <a:t>— Sir Ernest Rutherford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0C4DC-89F0-C04A-BEA8-0FF29A48DD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303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604">
          <p15:clr>
            <a:srgbClr val="FBAE40"/>
          </p15:clr>
        </p15:guide>
        <p15:guide id="2" orient="horz" pos="647">
          <p15:clr>
            <a:srgbClr val="FBAE40"/>
          </p15:clr>
        </p15:guide>
        <p15:guide id="3" orient="horz" pos="3252">
          <p15:clr>
            <a:srgbClr val="FBAE40"/>
          </p15:clr>
        </p15:guide>
        <p15:guide id="4" pos="52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1 Col. Kowhaiwh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6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523C00-A784-B44C-9E2A-E1F0C0636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28609"/>
            <a:ext cx="9380577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EB1A6-6855-D543-A28C-24DEDEBB8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7B8AFD-2F36-984A-B5AE-E04B68B85F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DE4FF-55FB-A54C-93AF-934C5474C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85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88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1 Col Bullets. Kowhaiwh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/>
          <a:lstStyle>
            <a:lvl1pPr marL="257099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A1E114A-785A-2849-B951-F83CFCE3C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406109"/>
            <a:ext cx="9409580" cy="1047376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7D518-F5C5-FC4D-AAE5-05D6DDD0C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EC90E8-59FC-3F41-8152-B965D718BF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7672A2-A3CB-1B4E-B550-307A7DEBD4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4568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2 Col Bullets. Kowhaiwh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 numCol="2" spcCol="540000"/>
          <a:lstStyle>
            <a:lvl1pPr marL="257099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3958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49E05-AD31-DA49-B54B-3D7EA15B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08CEF8-7546-5F41-984F-C1058A88F7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490A4A-4C71-9942-A375-963778DC46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6008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276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ransition spd="med"/>
  <p:txStyles>
    <p:titleStyle>
      <a:lvl1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1pPr>
      <a:lvl2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2pPr>
      <a:lvl3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3pPr>
      <a:lvl4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5pPr>
      <a:lvl6pPr marL="0" marR="0" indent="205679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6pPr>
      <a:lvl7pPr marL="0" marR="0" indent="411356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7pPr>
      <a:lvl8pPr marL="0" marR="0" indent="617035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8pPr>
      <a:lvl9pPr marL="0" marR="0" indent="822713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9pPr>
    </p:titleStyle>
    <p:bodyStyle>
      <a:lvl1pPr marL="366364" marR="0" indent="-366364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554597" marR="0" indent="-348919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737015" marR="0" indent="-32565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007824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213502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419180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1624859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1830536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2036215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05679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11356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17035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822713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028392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234069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439748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645427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  <p:extLst>
    <p:ext uri="{27BBF7A9-308A-43DC-89C8-2F10F3537804}">
      <p15:sldGuideLst xmlns:p15="http://schemas.microsoft.com/office/powerpoint/2012/main">
        <p15:guide id="1" pos="16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59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32.png"/><Relationship Id="rId4" Type="http://schemas.openxmlformats.org/officeDocument/2006/relationships/image" Target="../media/image3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64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0.png"/><Relationship Id="rId5" Type="http://schemas.openxmlformats.org/officeDocument/2006/relationships/image" Target="../media/image32.png"/><Relationship Id="rId4" Type="http://schemas.openxmlformats.org/officeDocument/2006/relationships/image" Target="../media/image3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60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12" Type="http://schemas.openxmlformats.org/officeDocument/2006/relationships/image" Target="../media/image35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340.png"/><Relationship Id="rId5" Type="http://schemas.openxmlformats.org/officeDocument/2006/relationships/image" Target="../media/image280.png"/><Relationship Id="rId15" Type="http://schemas.openxmlformats.org/officeDocument/2006/relationships/hyperlink" Target="https://doi.org/10.1038/s43856-024-00570-3" TargetMode="External"/><Relationship Id="rId10" Type="http://schemas.openxmlformats.org/officeDocument/2006/relationships/image" Target="../media/image330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Relationship Id="rId14" Type="http://schemas.openxmlformats.org/officeDocument/2006/relationships/image" Target="../media/image2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3856-024-00570-3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1.png"/><Relationship Id="rId7" Type="http://schemas.openxmlformats.org/officeDocument/2006/relationships/image" Target="../media/image34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00B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116" y="298637"/>
            <a:ext cx="8975207" cy="1903790"/>
          </a:xfrm>
        </p:spPr>
        <p:txBody>
          <a:bodyPr/>
          <a:lstStyle/>
          <a:p>
            <a:pPr algn="r"/>
            <a:r>
              <a:rPr lang="en-NZ" sz="4000" dirty="0">
                <a:latin typeface="Georgia" panose="02040502050405020303" pitchFamily="18" charset="0"/>
              </a:rPr>
              <a:t>Particle filter methods for hidden state models</a:t>
            </a:r>
            <a:br>
              <a:rPr lang="en-NZ" sz="4000" dirty="0">
                <a:latin typeface="Georgia" panose="02040502050405020303" pitchFamily="18" charset="0"/>
              </a:rPr>
            </a:br>
            <a:endParaRPr lang="en-NZ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4067503" y="2347250"/>
            <a:ext cx="7595820" cy="2308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r"/>
            <a:r>
              <a:rPr lang="en-NZ" sz="2400" dirty="0"/>
              <a:t>MATRIX workshop on Parameter Identifiability in Mathematical Biology</a:t>
            </a:r>
          </a:p>
          <a:p>
            <a:pPr algn="r"/>
            <a:endParaRPr lang="en-NZ" sz="2400" dirty="0"/>
          </a:p>
          <a:p>
            <a:pPr algn="r"/>
            <a:r>
              <a:rPr lang="en-NZ" sz="2400" dirty="0"/>
              <a:t>September 2024</a:t>
            </a:r>
          </a:p>
          <a:p>
            <a:pPr algn="r"/>
            <a:endParaRPr lang="en-NZ" sz="2400" dirty="0"/>
          </a:p>
          <a:p>
            <a:pPr algn="r"/>
            <a:r>
              <a:rPr lang="en-NZ" sz="2400" dirty="0"/>
              <a:t>Michael Plank</a:t>
            </a:r>
          </a:p>
        </p:txBody>
      </p:sp>
    </p:spTree>
    <p:extLst>
      <p:ext uri="{BB962C8B-B14F-4D97-AF65-F5344CB8AC3E}">
        <p14:creationId xmlns:p14="http://schemas.microsoft.com/office/powerpoint/2010/main" val="37286564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Bootstrap particle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61182" y="3037439"/>
                <a:ext cx="10159189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Ideally we would set </a:t>
                </a:r>
                <a14:m>
                  <m:oMath xmlns:m="http://schemas.openxmlformats.org/officeDocument/2006/math">
                    <m:r>
                      <a:rPr lang="en-NZ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begChr m:val=""/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endChr m:val="|"/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NZ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NZ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NZ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NZ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dirty="0"/>
                  <a:t>, but this distribution is often not tractable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3037439"/>
                <a:ext cx="10159189" cy="369332"/>
              </a:xfrm>
              <a:prstGeom prst="rect">
                <a:avLst/>
              </a:prstGeom>
              <a:blipFill>
                <a:blip r:embed="rId3"/>
                <a:stretch>
                  <a:fillRect l="-960" t="-118033" b="-18524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58303" y="1917292"/>
                <a:ext cx="5329088" cy="114589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N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N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NZ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NZ" b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NZ" b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NZ" dirty="0"/>
                                <m:t> </m:t>
                              </m:r>
                            </m:den>
                          </m:f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03" y="1917292"/>
                <a:ext cx="5329088" cy="11458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561182" y="3649839"/>
            <a:ext cx="2094482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r>
              <a:rPr lang="en-NZ" dirty="0"/>
              <a:t>Bootstrap filter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926139" y="4397737"/>
                <a:ext cx="2585580" cy="62440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N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139" y="4397737"/>
                <a:ext cx="2585580" cy="624402"/>
              </a:xfrm>
              <a:prstGeom prst="rect">
                <a:avLst/>
              </a:prstGeom>
              <a:blipFill>
                <a:blip r:embed="rId5"/>
                <a:stretch>
                  <a:fillRect t="-1942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22847" y="3628836"/>
                <a:ext cx="35096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begChr m:val=""/>
                          <m:ctrlP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|"/>
                              <m:ctrlP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NZ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847" y="3628836"/>
                <a:ext cx="3509679" cy="369332"/>
              </a:xfrm>
              <a:prstGeom prst="rect">
                <a:avLst/>
              </a:prstGeom>
              <a:blipFill>
                <a:blip r:embed="rId6"/>
                <a:stretch>
                  <a:fillRect t="-118033" b="-18524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518540" y="4397737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/>
              <a:t>so the weights are: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99709" y="3544047"/>
            <a:ext cx="323384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state transition distribution – easily simulated </a:t>
            </a:r>
            <a:r>
              <a:rPr lang="en-NZ" dirty="0">
                <a:solidFill>
                  <a:srgbClr val="7030A0"/>
                </a:solidFill>
                <a:sym typeface="Wingdings" panose="05000000000000000000" pitchFamily="2" charset="2"/>
              </a:rPr>
              <a:t> </a:t>
            </a:r>
            <a:endParaRPr lang="en-NZ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18540" y="5232371"/>
                <a:ext cx="9853011" cy="1269322"/>
              </a:xfrm>
              <a:prstGeom prst="rect">
                <a:avLst/>
              </a:prstGeom>
              <a:solidFill>
                <a:schemeClr val="bg1"/>
              </a:solid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Problem: </a:t>
                </a:r>
                <a:r>
                  <a:rPr lang="en-NZ" dirty="0"/>
                  <a:t>often almost all weights will tend to 0 (particle degeneracy)</a:t>
                </a:r>
              </a:p>
              <a:p>
                <a:pPr algn="l"/>
                <a:endParaRPr lang="en-NZ" dirty="0"/>
              </a:p>
              <a:p>
                <a:r>
                  <a:rPr lang="en-NZ" dirty="0"/>
                  <a:t>This can be avoided by sequential importance </a:t>
                </a:r>
                <a:r>
                  <a:rPr lang="en-NZ" b="1" dirty="0" err="1"/>
                  <a:t>RE</a:t>
                </a:r>
                <a:r>
                  <a:rPr lang="en-NZ" dirty="0" err="1"/>
                  <a:t>sampling</a:t>
                </a:r>
                <a:r>
                  <a:rPr lang="en-NZ" dirty="0"/>
                  <a:t>: resample particles at each time step according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0" y="5232371"/>
                <a:ext cx="9853011" cy="1269322"/>
              </a:xfrm>
              <a:prstGeom prst="rect">
                <a:avLst/>
              </a:prstGeom>
              <a:blipFill>
                <a:blip r:embed="rId7"/>
                <a:stretch>
                  <a:fillRect l="-990" t="-2392" r="-681" b="-526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6349611" y="4309460"/>
            <a:ext cx="4021940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00B050"/>
                </a:solidFill>
              </a:rPr>
              <a:t>likelihood for observation model – easily computed </a:t>
            </a:r>
            <a:r>
              <a:rPr lang="en-NZ" dirty="0">
                <a:solidFill>
                  <a:srgbClr val="00B050"/>
                </a:solidFill>
                <a:sym typeface="Wingdings" panose="05000000000000000000" pitchFamily="2" charset="2"/>
              </a:rPr>
              <a:t> </a:t>
            </a:r>
            <a:endParaRPr lang="en-NZ" dirty="0">
              <a:solidFill>
                <a:srgbClr val="00B05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484129" y="3847031"/>
            <a:ext cx="388307" cy="0"/>
          </a:xfrm>
          <a:prstGeom prst="straightConnector1">
            <a:avLst/>
          </a:prstGeom>
          <a:noFill/>
          <a:ln w="28575" cap="flat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Freeform 30"/>
          <p:cNvSpPr/>
          <p:nvPr/>
        </p:nvSpPr>
        <p:spPr>
          <a:xfrm>
            <a:off x="4371584" y="4626870"/>
            <a:ext cx="1979112" cy="395269"/>
          </a:xfrm>
          <a:custGeom>
            <a:avLst/>
            <a:gdLst>
              <a:gd name="connsiteX0" fmla="*/ 1979112 w 1979112"/>
              <a:gd name="connsiteY0" fmla="*/ 0 h 272373"/>
              <a:gd name="connsiteX1" fmla="*/ 826717 w 1979112"/>
              <a:gd name="connsiteY1" fmla="*/ 263046 h 272373"/>
              <a:gd name="connsiteX2" fmla="*/ 0 w 1979112"/>
              <a:gd name="connsiteY2" fmla="*/ 187890 h 27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9112" h="272373">
                <a:moveTo>
                  <a:pt x="1979112" y="0"/>
                </a:moveTo>
                <a:cubicBezTo>
                  <a:pt x="1567840" y="115865"/>
                  <a:pt x="1156569" y="231731"/>
                  <a:pt x="826717" y="263046"/>
                </a:cubicBezTo>
                <a:cubicBezTo>
                  <a:pt x="496865" y="294361"/>
                  <a:pt x="248432" y="241125"/>
                  <a:pt x="0" y="187890"/>
                </a:cubicBezTo>
              </a:path>
            </a:pathLst>
          </a:custGeom>
          <a:noFill/>
          <a:ln w="28575" cap="flat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4812031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Bootstrap particle filter: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63879" y="2204581"/>
                <a:ext cx="7527700" cy="1479636"/>
              </a:xfrm>
              <a:prstGeom prst="rect">
                <a:avLst/>
              </a:prstGeom>
              <a:ln w="254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marL="342900" indent="-342900" algn="l">
                  <a:buAutoNum type="arabicPeriod"/>
                </a:pPr>
                <a:r>
                  <a:rPr lang="en-NZ" dirty="0"/>
                  <a:t>Initialise: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/>
              </a:p>
              <a:p>
                <a:pPr marL="342900" indent="-342900" algn="l">
                  <a:buAutoNum type="arabicPeriod"/>
                </a:pPr>
                <a:r>
                  <a:rPr lang="en-NZ" dirty="0"/>
                  <a:t>Simulate dynamic model: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NZ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NZ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/>
              </a:p>
              <a:p>
                <a:pPr marL="342900" indent="-342900">
                  <a:buAutoNum type="arabicPeriod"/>
                </a:pPr>
                <a:r>
                  <a:rPr lang="en-NZ" dirty="0"/>
                  <a:t>Calculate weights using likelihood: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NZ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NZ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NZ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dirty="0"/>
                  <a:t> and normalize</a:t>
                </a:r>
              </a:p>
              <a:p>
                <a:pPr marL="342900" indent="-342900">
                  <a:buAutoNum type="arabicPeriod"/>
                </a:pPr>
                <a:r>
                  <a:rPr lang="en-NZ" dirty="0"/>
                  <a:t>Resample particles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NZ" dirty="0"/>
                  <a:t> with replacement with probability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NZ" dirty="0"/>
                  <a:t>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9" y="2204581"/>
                <a:ext cx="7527700" cy="1479636"/>
              </a:xfrm>
              <a:prstGeom prst="rect">
                <a:avLst/>
              </a:prstGeom>
              <a:blipFill>
                <a:blip r:embed="rId3"/>
                <a:stretch>
                  <a:fillRect l="-1049" b="-4065"/>
                </a:stretch>
              </a:blipFill>
              <a:ln w="254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663879" y="4225475"/>
                <a:ext cx="10221238" cy="203132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Intuitively: </a:t>
                </a:r>
                <a:r>
                  <a:rPr lang="en-NZ" dirty="0"/>
                  <a:t>particles that are not compatible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tend to be discarded, particles that are compatible tend to be duplicated (but will separate at next time step due to process noise)</a:t>
                </a:r>
              </a:p>
              <a:p>
                <a:pPr algn="l"/>
                <a:endParaRPr lang="en-NZ" dirty="0"/>
              </a:p>
              <a:p>
                <a:pPr algn="l"/>
                <a:r>
                  <a:rPr lang="en-NZ" dirty="0"/>
                  <a:t>Yields a set of samples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NZ" b="0" dirty="0"/>
              </a:p>
              <a:p>
                <a:pPr algn="l"/>
                <a:endParaRPr lang="en-NZ" dirty="0"/>
              </a:p>
              <a:p>
                <a:r>
                  <a:rPr lang="en-NZ" dirty="0"/>
                  <a:t>Naturally lends itself to prediction as step 2 of the algorithm can be iterated beyond the last data point to yield samples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9" y="4225475"/>
                <a:ext cx="10221238" cy="2031325"/>
              </a:xfrm>
              <a:prstGeom prst="rect">
                <a:avLst/>
              </a:prstGeom>
              <a:blipFill>
                <a:blip r:embed="rId4"/>
                <a:stretch>
                  <a:fillRect l="-954" t="-1502" b="-3904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32962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712479" y="4546298"/>
            <a:ext cx="271163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estStates_stepped.m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estimating hidden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blipFill>
                <a:blip r:embed="rId2"/>
                <a:stretch>
                  <a:fillRect r="-2032" b="-3695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representing population size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blipFill>
                <a:blip r:embed="rId3"/>
                <a:stretch>
                  <a:fillRect l="-2018" t="-8197" r="-1009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Noisy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blipFill>
                <a:blip r:embed="rId4"/>
                <a:stretch>
                  <a:fillRect l="-4134" t="-8197" r="-3618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blipFill>
                <a:blip r:embed="rId5"/>
                <a:stretch>
                  <a:fillRect l="-3361" r="-5462"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1403" y="4889358"/>
                <a:ext cx="4046711" cy="923330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Example with</a:t>
                </a:r>
              </a:p>
              <a:p>
                <a:pPr algn="l"/>
                <a:r>
                  <a:rPr lang="en-NZ" dirty="0"/>
                  <a:t>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</a:rPr>
                      <m:t>Poiss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NZ" dirty="0"/>
                  <a:t> </a:t>
                </a:r>
              </a:p>
              <a:p>
                <a:pPr algn="l"/>
                <a:r>
                  <a:rPr lang="en-NZ" dirty="0"/>
                  <a:t>parameters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NZ" dirty="0"/>
                  <a:t>1.4,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03" y="4889358"/>
                <a:ext cx="4046711" cy="923330"/>
              </a:xfrm>
              <a:prstGeom prst="rect">
                <a:avLst/>
              </a:prstGeom>
              <a:blipFill>
                <a:blip r:embed="rId6"/>
                <a:stretch>
                  <a:fillRect l="-2410" t="-3289" b="-921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712479" y="5140392"/>
            <a:ext cx="1608772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estStates.m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3961" r="4220"/>
          <a:stretch/>
        </p:blipFill>
        <p:spPr>
          <a:xfrm>
            <a:off x="4688114" y="3188950"/>
            <a:ext cx="6522398" cy="340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91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Parameter estimation: state augmentation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8932" y="2141951"/>
            <a:ext cx="159755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Now targeting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40705" y="2033267"/>
                <a:ext cx="4293996" cy="5866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705" y="2033267"/>
                <a:ext cx="4293996" cy="586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8932" y="3003855"/>
            <a:ext cx="329513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b="1" dirty="0"/>
              <a:t>Method 1: </a:t>
            </a:r>
            <a:r>
              <a:rPr lang="en-NZ" dirty="0"/>
              <a:t>state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8932" y="3460136"/>
                <a:ext cx="6659834" cy="147732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Treat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Z" b="1" dirty="0"/>
                  <a:t> </a:t>
                </a:r>
                <a:r>
                  <a:rPr lang="en-NZ" dirty="0"/>
                  <a:t>as additional states so that the dynamic model becomes: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NZ" b="0" dirty="0">
                  <a:ea typeface="Cambria Math" panose="02040503050406030204" pitchFamily="18" charset="0"/>
                </a:endParaRPr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32" y="3460136"/>
                <a:ext cx="6659834" cy="1477328"/>
              </a:xfrm>
              <a:prstGeom prst="rect">
                <a:avLst/>
              </a:prstGeom>
              <a:blipFill>
                <a:blip r:embed="rId3"/>
                <a:stretch>
                  <a:fillRect l="-1464" t="-2479" r="-36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8932" y="4684834"/>
                <a:ext cx="11220377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Problem: </a:t>
                </a:r>
                <a:r>
                  <a:rPr lang="en-NZ" dirty="0"/>
                  <a:t>the pruning of particles based on the likelihood means the sample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tends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become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degenerate</m:t>
                    </m:r>
                  </m:oMath>
                </a14:m>
                <a:endParaRPr lang="en-NZ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32" y="4684834"/>
                <a:ext cx="11220377" cy="369332"/>
              </a:xfrm>
              <a:prstGeom prst="rect">
                <a:avLst/>
              </a:prstGeom>
              <a:blipFill>
                <a:blip r:embed="rId4"/>
                <a:stretch>
                  <a:fillRect l="-869" t="-10000" b="-2666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8932" y="5164230"/>
                <a:ext cx="9511576" cy="1200329"/>
              </a:xfrm>
              <a:prstGeom prst="rect">
                <a:avLst/>
              </a:prstGeom>
              <a:solidFill>
                <a:schemeClr val="bg1"/>
              </a:solid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Can get around this with random parameter perturbation: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</m:oMath>
                  </m:oMathPara>
                </a14:m>
                <a:endParaRPr lang="en-NZ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  <a:p>
                <a:r>
                  <a:rPr lang="en-NZ" dirty="0">
                    <a:ea typeface="Cambria Math" panose="02040503050406030204" pitchFamily="18" charset="0"/>
                  </a:rPr>
                  <a:t>which can work well if having a (slowly) time-varying parameter makes sense for your model</a:t>
                </a:r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32" y="5164230"/>
                <a:ext cx="9511576" cy="1200329"/>
              </a:xfrm>
              <a:prstGeom prst="rect">
                <a:avLst/>
              </a:prstGeom>
              <a:blipFill>
                <a:blip r:embed="rId5"/>
                <a:stretch>
                  <a:fillRect l="-1026" t="-2538" r="-192" b="-710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89952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jointly estimating hidden states and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blipFill>
                <a:blip r:embed="rId2"/>
                <a:stretch>
                  <a:fillRect r="-2032" b="-3695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representing population size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blipFill>
                <a:blip r:embed="rId3"/>
                <a:stretch>
                  <a:fillRect l="-2018" t="-8197" r="-1009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Noisy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blipFill>
                <a:blip r:embed="rId4"/>
                <a:stretch>
                  <a:fillRect l="-4134" t="-8197" r="-3618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blipFill>
                <a:blip r:embed="rId5"/>
                <a:stretch>
                  <a:fillRect l="-3361" r="-5462"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1403" y="4956312"/>
                <a:ext cx="4046711" cy="923330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Example with</a:t>
                </a:r>
              </a:p>
              <a:p>
                <a:pPr algn="l"/>
                <a:r>
                  <a:rPr lang="en-NZ" dirty="0"/>
                  <a:t>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</a:rPr>
                      <m:t>Poiss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NZ" dirty="0"/>
                  <a:t> </a:t>
                </a:r>
              </a:p>
              <a:p>
                <a:pPr algn="l"/>
                <a:r>
                  <a:rPr lang="en-NZ" dirty="0"/>
                  <a:t>parameters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NZ" dirty="0"/>
                  <a:t>1.4,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03" y="4956312"/>
                <a:ext cx="4046711" cy="923330"/>
              </a:xfrm>
              <a:prstGeom prst="rect">
                <a:avLst/>
              </a:prstGeom>
              <a:blipFill>
                <a:blip r:embed="rId6"/>
                <a:stretch>
                  <a:fillRect l="-2410" t="-3289" b="-921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712479" y="5140392"/>
            <a:ext cx="28494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estStatesAndParams.m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176" y="3131160"/>
            <a:ext cx="4867072" cy="365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753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Parameter estimation: MCMC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8932" y="1931878"/>
            <a:ext cx="632641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b="1" dirty="0"/>
              <a:t>Method 2: </a:t>
            </a:r>
            <a:r>
              <a:rPr lang="en-NZ" dirty="0"/>
              <a:t>particle marginal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62483" y="2535011"/>
                <a:ext cx="10970717" cy="715324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An approximate likelihood function for </a:t>
                </a:r>
                <a14:m>
                  <m:oMath xmlns:m="http://schemas.openxmlformats.org/officeDocument/2006/math">
                    <m:r>
                      <a:rPr lang="en-N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NZ" dirty="0"/>
                  <a:t> can be obtained by averaging the (</a:t>
                </a:r>
                <a:r>
                  <a:rPr lang="en-NZ" dirty="0" err="1"/>
                  <a:t>unnormalized</a:t>
                </a:r>
                <a:r>
                  <a:rPr lang="en-NZ" dirty="0"/>
                  <a:t>)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NZ" dirty="0"/>
                  <a:t> and taking the product over all time steps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83" y="2535011"/>
                <a:ext cx="10970717" cy="715324"/>
              </a:xfrm>
              <a:prstGeom prst="rect">
                <a:avLst/>
              </a:prstGeom>
              <a:blipFill>
                <a:blip r:embed="rId2"/>
                <a:stretch>
                  <a:fillRect l="-889" r="-1334" b="-13675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432300" y="3214046"/>
                <a:ext cx="2471831" cy="89171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300" y="3214046"/>
                <a:ext cx="2471831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62483" y="4427138"/>
            <a:ext cx="1097071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dirty="0"/>
              <a:t>This likelihood function can be output by the bootstrap filter algorithm with no additional overhead, and used in a standard MCMC routine.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4937" y="1824156"/>
            <a:ext cx="2229633" cy="58477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sz="1600" dirty="0" err="1"/>
              <a:t>Andrieu</a:t>
            </a:r>
            <a:r>
              <a:rPr lang="en-NZ" sz="1600" dirty="0"/>
              <a:t> et al (2010), JRSS B</a:t>
            </a:r>
          </a:p>
        </p:txBody>
      </p:sp>
    </p:spTree>
    <p:extLst>
      <p:ext uri="{BB962C8B-B14F-4D97-AF65-F5344CB8AC3E}">
        <p14:creationId xmlns:p14="http://schemas.microsoft.com/office/powerpoint/2010/main" val="253570172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5AAD2-42B3-A42A-5D45-F445D7F7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Application to epidemic reproduction number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6FD80-9A99-34E5-F3C7-83DDF33AF36A}"/>
                  </a:ext>
                </a:extLst>
              </p:cNvPr>
              <p:cNvSpPr txBox="1"/>
              <p:nvPr/>
            </p:nvSpPr>
            <p:spPr>
              <a:xfrm>
                <a:off x="6062045" y="2596664"/>
                <a:ext cx="3303340" cy="131016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Poiss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</m:t>
                      </m:r>
                      <m:r>
                        <a:rPr lang="en-NZ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m:rPr>
                          <m:nor/>
                        </m:rPr>
                        <a:rPr lang="en-NZ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Poiss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</m:t>
                      </m:r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6FD80-9A99-34E5-F3C7-83DDF33A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045" y="2596664"/>
                <a:ext cx="3303340" cy="1310167"/>
              </a:xfrm>
              <a:prstGeom prst="rect">
                <a:avLst/>
              </a:prstGeom>
              <a:blipFill>
                <a:blip r:embed="rId2"/>
                <a:stretch>
                  <a:fillRect l="-1292" b="-697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7CC78C-2582-1F84-7A61-0876595A94F3}"/>
              </a:ext>
            </a:extLst>
          </p:cNvPr>
          <p:cNvSpPr txBox="1"/>
          <p:nvPr/>
        </p:nvSpPr>
        <p:spPr>
          <a:xfrm>
            <a:off x="561182" y="2557918"/>
            <a:ext cx="5500863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states:   instantaneous reproduction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EB14DD-7232-D247-3B4A-17EAE7E8A612}"/>
                  </a:ext>
                </a:extLst>
              </p:cNvPr>
              <p:cNvSpPr txBox="1"/>
              <p:nvPr/>
            </p:nvSpPr>
            <p:spPr>
              <a:xfrm>
                <a:off x="2181637" y="3077004"/>
                <a:ext cx="3582902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number of new infections on day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EB14DD-7232-D247-3B4A-17EAE7E8A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637" y="3077004"/>
                <a:ext cx="3582902" cy="369332"/>
              </a:xfrm>
              <a:prstGeom prst="rect">
                <a:avLst/>
              </a:prstGeom>
              <a:blipFill>
                <a:blip r:embed="rId3"/>
                <a:stretch>
                  <a:fillRect l="-2721" t="-10000" b="-2666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826EEB-1B81-5492-147D-3A7F6CD4132A}"/>
                  </a:ext>
                </a:extLst>
              </p:cNvPr>
              <p:cNvSpPr txBox="1"/>
              <p:nvPr/>
            </p:nvSpPr>
            <p:spPr>
              <a:xfrm>
                <a:off x="561182" y="3586756"/>
                <a:ext cx="5224377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Observed state: number of new infections on day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826EEB-1B81-5492-147D-3A7F6CD41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3586756"/>
                <a:ext cx="5224377" cy="646331"/>
              </a:xfrm>
              <a:prstGeom prst="rect">
                <a:avLst/>
              </a:prstGeom>
              <a:blipFill>
                <a:blip r:embed="rId4"/>
                <a:stretch>
                  <a:fillRect l="-1867" t="-471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42C8C09-5A08-019C-7939-E905D6FF791A}"/>
              </a:ext>
            </a:extLst>
          </p:cNvPr>
          <p:cNvSpPr txBox="1"/>
          <p:nvPr/>
        </p:nvSpPr>
        <p:spPr>
          <a:xfrm>
            <a:off x="578069" y="1866752"/>
            <a:ext cx="10110952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/>
              <a:t>Simplest case:</a:t>
            </a:r>
            <a:r>
              <a:rPr lang="en-NZ" dirty="0"/>
              <a:t> Poisson observation noise, new infections observed immediately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C3A06-D035-37FF-6537-ACBD59F9F374}"/>
              </a:ext>
            </a:extLst>
          </p:cNvPr>
          <p:cNvSpPr txBox="1"/>
          <p:nvPr/>
        </p:nvSpPr>
        <p:spPr>
          <a:xfrm>
            <a:off x="3829733" y="2736594"/>
            <a:ext cx="923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86722F-D2CE-D147-C90D-408A50A3A18A}"/>
              </a:ext>
            </a:extLst>
          </p:cNvPr>
          <p:cNvSpPr txBox="1"/>
          <p:nvPr/>
        </p:nvSpPr>
        <p:spPr>
          <a:xfrm>
            <a:off x="8860119" y="2557918"/>
            <a:ext cx="2677975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Gaussian random walk*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A8E208-5AE7-AF9A-90FB-9B679FE96008}"/>
              </a:ext>
            </a:extLst>
          </p:cNvPr>
          <p:cNvSpPr txBox="1"/>
          <p:nvPr/>
        </p:nvSpPr>
        <p:spPr>
          <a:xfrm>
            <a:off x="8860119" y="3067081"/>
            <a:ext cx="28494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Poisson renewal equation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7F09D3-2BCB-BA06-F95D-477858A650B7}"/>
              </a:ext>
            </a:extLst>
          </p:cNvPr>
          <p:cNvSpPr txBox="1"/>
          <p:nvPr/>
        </p:nvSpPr>
        <p:spPr>
          <a:xfrm>
            <a:off x="6096000" y="4800655"/>
            <a:ext cx="2985040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probability mass function for generation interval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1D6724-F55F-C500-B241-3ED9F01BEDE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588520" y="3446336"/>
            <a:ext cx="714879" cy="1354319"/>
          </a:xfrm>
          <a:prstGeom prst="straightConnector1">
            <a:avLst/>
          </a:prstGeom>
          <a:noFill/>
          <a:ln w="28575" cap="flat">
            <a:solidFill>
              <a:srgbClr val="7030A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E19C14-75CE-9972-47F6-F20C8F1F2C70}"/>
              </a:ext>
            </a:extLst>
          </p:cNvPr>
          <p:cNvSpPr txBox="1"/>
          <p:nvPr/>
        </p:nvSpPr>
        <p:spPr>
          <a:xfrm>
            <a:off x="561182" y="5391807"/>
            <a:ext cx="324543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*or choose your favourite prior</a:t>
            </a:r>
          </a:p>
        </p:txBody>
      </p:sp>
    </p:spTree>
    <p:extLst>
      <p:ext uri="{BB962C8B-B14F-4D97-AF65-F5344CB8AC3E}">
        <p14:creationId xmlns:p14="http://schemas.microsoft.com/office/powerpoint/2010/main" val="214620050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365513-B411-7F7C-7F12-37EF374B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NZ Covid-19 in Feb-May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4A627-E022-16B3-871B-860A4261706F}"/>
              </a:ext>
            </a:extLst>
          </p:cNvPr>
          <p:cNvSpPr txBox="1"/>
          <p:nvPr/>
        </p:nvSpPr>
        <p:spPr>
          <a:xfrm>
            <a:off x="9266493" y="5413661"/>
            <a:ext cx="174663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epiExample.m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46CB2C-4EA5-CC4B-67EB-D992BA2BA46C}"/>
                  </a:ext>
                </a:extLst>
              </p:cNvPr>
              <p:cNvSpPr txBox="1"/>
              <p:nvPr/>
            </p:nvSpPr>
            <p:spPr>
              <a:xfrm>
                <a:off x="561182" y="1988096"/>
                <a:ext cx="2676438" cy="138499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             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=2,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NZ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=5,</m:t>
                        </m:r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endParaRPr lang="en-NZ" b="0" dirty="0">
                  <a:ea typeface="Cambria Math" panose="02040503050406030204" pitchFamily="18" charset="0"/>
                </a:endParaRPr>
              </a:p>
              <a:p>
                <a:pPr algn="l"/>
                <a:endParaRPr lang="en-NZ" b="0" dirty="0">
                  <a:ea typeface="Cambria Math" panose="02040503050406030204" pitchFamily="18" charset="0"/>
                </a:endParaRPr>
              </a:p>
              <a:p>
                <a:pPr algn="l"/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46CB2C-4EA5-CC4B-67EB-D992BA2BA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1988096"/>
                <a:ext cx="2676438" cy="1384995"/>
              </a:xfrm>
              <a:prstGeom prst="rect">
                <a:avLst/>
              </a:prstGeom>
              <a:blipFill>
                <a:blip r:embed="rId2"/>
                <a:stretch>
                  <a:fillRect l="-3189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965E37A-3B3E-9BE6-3021-00075EC56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10" y="3373091"/>
            <a:ext cx="7075031" cy="2836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5854" r="5854" b="5854"/>
          <a:stretch/>
        </p:blipFill>
        <p:spPr>
          <a:xfrm>
            <a:off x="7399332" y="1828800"/>
            <a:ext cx="4385930" cy="491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1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5AAD2-42B3-A42A-5D45-F445D7F7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Reproduction number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6FD80-9A99-34E5-F3C7-83DDF33AF36A}"/>
                  </a:ext>
                </a:extLst>
              </p:cNvPr>
              <p:cNvSpPr txBox="1"/>
              <p:nvPr/>
            </p:nvSpPr>
            <p:spPr>
              <a:xfrm>
                <a:off x="6062045" y="2950111"/>
                <a:ext cx="2711127" cy="2343334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Poiss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Poiss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6FD80-9A99-34E5-F3C7-83DDF33A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045" y="2950111"/>
                <a:ext cx="2711127" cy="2343334"/>
              </a:xfrm>
              <a:prstGeom prst="rect">
                <a:avLst/>
              </a:prstGeom>
              <a:blipFill>
                <a:blip r:embed="rId2"/>
                <a:stretch>
                  <a:fillRect l="-449" b="-2604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7CC78C-2582-1F84-7A61-0876595A94F3}"/>
              </a:ext>
            </a:extLst>
          </p:cNvPr>
          <p:cNvSpPr txBox="1"/>
          <p:nvPr/>
        </p:nvSpPr>
        <p:spPr>
          <a:xfrm>
            <a:off x="561182" y="2911365"/>
            <a:ext cx="5500863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states:   instantaneous reproduction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EB14DD-7232-D247-3B4A-17EAE7E8A612}"/>
                  </a:ext>
                </a:extLst>
              </p:cNvPr>
              <p:cNvSpPr txBox="1"/>
              <p:nvPr/>
            </p:nvSpPr>
            <p:spPr>
              <a:xfrm>
                <a:off x="2181637" y="3430451"/>
                <a:ext cx="3582902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number of new infections on day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EB14DD-7232-D247-3B4A-17EAE7E8A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637" y="3430451"/>
                <a:ext cx="3582902" cy="369332"/>
              </a:xfrm>
              <a:prstGeom prst="rect">
                <a:avLst/>
              </a:prstGeom>
              <a:blipFill>
                <a:blip r:embed="rId3"/>
                <a:stretch>
                  <a:fillRect l="-2721" t="-10000" b="-2666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826EEB-1B81-5492-147D-3A7F6CD4132A}"/>
              </a:ext>
            </a:extLst>
          </p:cNvPr>
          <p:cNvSpPr txBox="1"/>
          <p:nvPr/>
        </p:nvSpPr>
        <p:spPr>
          <a:xfrm>
            <a:off x="2181638" y="4009723"/>
            <a:ext cx="3603922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r>
              <a:rPr lang="en-NZ" dirty="0"/>
              <a:t>number of infections by notification 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C3A06-D035-37FF-6537-ACBD59F9F374}"/>
              </a:ext>
            </a:extLst>
          </p:cNvPr>
          <p:cNvSpPr txBox="1"/>
          <p:nvPr/>
        </p:nvSpPr>
        <p:spPr>
          <a:xfrm>
            <a:off x="3829733" y="3090041"/>
            <a:ext cx="923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86722F-D2CE-D147-C90D-408A50A3A18A}"/>
              </a:ext>
            </a:extLst>
          </p:cNvPr>
          <p:cNvSpPr txBox="1"/>
          <p:nvPr/>
        </p:nvSpPr>
        <p:spPr>
          <a:xfrm>
            <a:off x="8860119" y="2911365"/>
            <a:ext cx="256897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Gaussian random walk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A8E208-5AE7-AF9A-90FB-9B679FE96008}"/>
              </a:ext>
            </a:extLst>
          </p:cNvPr>
          <p:cNvSpPr txBox="1"/>
          <p:nvPr/>
        </p:nvSpPr>
        <p:spPr>
          <a:xfrm>
            <a:off x="8860119" y="3420528"/>
            <a:ext cx="28494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Poisson renewal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79C5B0-32EC-CBDC-87E6-8930E9A4B5D2}"/>
                  </a:ext>
                </a:extLst>
              </p:cNvPr>
              <p:cNvSpPr txBox="1"/>
              <p:nvPr/>
            </p:nvSpPr>
            <p:spPr>
              <a:xfrm>
                <a:off x="561182" y="4970279"/>
                <a:ext cx="5224377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Observed state: number of new infections on day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79C5B0-32EC-CBDC-87E6-8930E9A4B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4970279"/>
                <a:ext cx="5224377" cy="646331"/>
              </a:xfrm>
              <a:prstGeom prst="rect">
                <a:avLst/>
              </a:prstGeom>
              <a:blipFill>
                <a:blip r:embed="rId4"/>
                <a:stretch>
                  <a:fillRect l="-1867" t="-471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3077E25-A24F-C1C2-4D04-5F595EB36228}"/>
              </a:ext>
            </a:extLst>
          </p:cNvPr>
          <p:cNvSpPr txBox="1"/>
          <p:nvPr/>
        </p:nvSpPr>
        <p:spPr>
          <a:xfrm>
            <a:off x="8301382" y="5475319"/>
            <a:ext cx="2985040" cy="92333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probability mass function for time from infection to notification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3D24D1-B5D4-BE51-5C09-821D31CCD5BD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7662041" y="4508032"/>
            <a:ext cx="2131861" cy="967287"/>
          </a:xfrm>
          <a:prstGeom prst="straightConnector1">
            <a:avLst/>
          </a:prstGeom>
          <a:noFill/>
          <a:ln w="28575" cap="flat">
            <a:solidFill>
              <a:srgbClr val="7030A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BE7AB3-3386-F6CC-43E6-AA95B0C8393C}"/>
                  </a:ext>
                </a:extLst>
              </p:cNvPr>
              <p:cNvSpPr txBox="1"/>
              <p:nvPr/>
            </p:nvSpPr>
            <p:spPr>
              <a:xfrm>
                <a:off x="561182" y="2060028"/>
                <a:ext cx="11148433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More realistic version: </a:t>
                </a:r>
                <a:r>
                  <a:rPr lang="en-NZ" dirty="0"/>
                  <a:t>each infection is observed with probability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Z" dirty="0"/>
                  <a:t>and there is a delay from time of infection to time of notification.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BE7AB3-3386-F6CC-43E6-AA95B0C83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2060028"/>
                <a:ext cx="11148433" cy="646331"/>
              </a:xfrm>
              <a:prstGeom prst="rect">
                <a:avLst/>
              </a:prstGeom>
              <a:blipFill>
                <a:blip r:embed="rId5"/>
                <a:stretch>
                  <a:fillRect l="-875" t="-5660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18847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Particle history degradation</a:t>
            </a:r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701459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701459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01459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1459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1459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1459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78072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78072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478072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/>
          <p:cNvCxnSpPr/>
          <p:nvPr/>
        </p:nvCxnSpPr>
        <p:spPr>
          <a:xfrm>
            <a:off x="951979" y="284340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>
            <a:off x="951979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/>
          <p:nvPr/>
        </p:nvCxnSpPr>
        <p:spPr>
          <a:xfrm>
            <a:off x="951979" y="40459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/>
          <p:nvPr/>
        </p:nvCxnSpPr>
        <p:spPr>
          <a:xfrm>
            <a:off x="951979" y="4847573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/>
          <p:cNvCxnSpPr/>
          <p:nvPr/>
        </p:nvCxnSpPr>
        <p:spPr>
          <a:xfrm>
            <a:off x="951979" y="52484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951979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6291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Hidden state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182" y="2104571"/>
            <a:ext cx="11079313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r>
              <a:rPr lang="en-NZ" dirty="0"/>
              <a:t>Aka hidden Markov models (HMM), partial observed Markov processes (POMP), state space models (SSM)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4107543" y="2749237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543" y="2749237"/>
                <a:ext cx="986972" cy="5516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5920478" y="2749237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78" y="2749237"/>
                <a:ext cx="986972" cy="5516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733413" y="2749237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413" y="2749237"/>
                <a:ext cx="986972" cy="5516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3"/>
            <a:endCxn id="6" idx="1"/>
          </p:cNvCxnSpPr>
          <p:nvPr/>
        </p:nvCxnSpPr>
        <p:spPr>
          <a:xfrm>
            <a:off x="5094515" y="3025056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>
            <a:off x="6907450" y="3025056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4107543" y="395731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543" y="3957310"/>
                <a:ext cx="986972" cy="55163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5920478" y="395731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78" y="3957310"/>
                <a:ext cx="986972" cy="55163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7733413" y="395731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413" y="3957310"/>
                <a:ext cx="986972" cy="55163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stCxn id="5" idx="2"/>
            <a:endCxn id="11" idx="0"/>
          </p:cNvCxnSpPr>
          <p:nvPr/>
        </p:nvCxnSpPr>
        <p:spPr>
          <a:xfrm>
            <a:off x="4601029" y="3300875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>
            <a:off x="6400800" y="3300875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>
            <a:off x="8244114" y="3300875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/>
          <p:nvPr/>
        </p:nvCxnSpPr>
        <p:spPr>
          <a:xfrm>
            <a:off x="8720385" y="3025056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/>
          <p:nvPr/>
        </p:nvCxnSpPr>
        <p:spPr>
          <a:xfrm>
            <a:off x="3281580" y="3025056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/>
          <p:cNvSpPr txBox="1"/>
          <p:nvPr/>
        </p:nvSpPr>
        <p:spPr>
          <a:xfrm>
            <a:off x="1251536" y="2931543"/>
            <a:ext cx="150618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51536" y="4048463"/>
            <a:ext cx="1440457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37716" y="4958163"/>
                <a:ext cx="1088888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16" y="4958163"/>
                <a:ext cx="1088888" cy="276999"/>
              </a:xfrm>
              <a:prstGeom prst="rect">
                <a:avLst/>
              </a:prstGeom>
              <a:blipFill>
                <a:blip r:embed="rId8"/>
                <a:stretch>
                  <a:fillRect l="-2793" r="-7263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437716" y="5379077"/>
                <a:ext cx="1788567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16" y="5379077"/>
                <a:ext cx="1788567" cy="276999"/>
              </a:xfrm>
              <a:prstGeom prst="rect">
                <a:avLst/>
              </a:prstGeom>
              <a:blipFill>
                <a:blip r:embed="rId9"/>
                <a:stretch>
                  <a:fillRect l="-1365" r="-4437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37716" y="5767466"/>
                <a:ext cx="1426929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16" y="5767466"/>
                <a:ext cx="1426929" cy="276999"/>
              </a:xfrm>
              <a:prstGeom prst="rect">
                <a:avLst/>
              </a:prstGeom>
              <a:blipFill>
                <a:blip r:embed="rId10"/>
                <a:stretch>
                  <a:fillRect l="-3419" r="-5556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6604000" y="5235162"/>
            <a:ext cx="923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endParaRPr lang="en-NZ" dirty="0"/>
          </a:p>
        </p:txBody>
      </p:sp>
      <p:sp>
        <p:nvSpPr>
          <p:cNvPr id="28" name="TextBox 27"/>
          <p:cNvSpPr txBox="1"/>
          <p:nvPr/>
        </p:nvSpPr>
        <p:spPr>
          <a:xfrm>
            <a:off x="2048072" y="4980717"/>
            <a:ext cx="198547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Initial distribution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48072" y="5372138"/>
            <a:ext cx="170334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Dynamic model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48072" y="5760107"/>
            <a:ext cx="2036774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Observation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5E80B-F5BE-3DDE-6937-DE0548F25198}"/>
              </a:ext>
            </a:extLst>
          </p:cNvPr>
          <p:cNvSpPr txBox="1"/>
          <p:nvPr/>
        </p:nvSpPr>
        <p:spPr>
          <a:xfrm>
            <a:off x="6839011" y="5372138"/>
            <a:ext cx="159755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C00000"/>
                </a:solidFill>
              </a:rPr>
              <a:t>- process noise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C0138D-AD4D-226D-9A69-C539D0EE55D1}"/>
              </a:ext>
            </a:extLst>
          </p:cNvPr>
          <p:cNvSpPr txBox="1"/>
          <p:nvPr/>
        </p:nvSpPr>
        <p:spPr>
          <a:xfrm>
            <a:off x="6839011" y="5721299"/>
            <a:ext cx="223554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C00000"/>
                </a:solidFill>
              </a:rPr>
              <a:t>- measurement noise</a:t>
            </a:r>
          </a:p>
        </p:txBody>
      </p:sp>
    </p:spTree>
    <p:extLst>
      <p:ext uri="{BB962C8B-B14F-4D97-AF65-F5344CB8AC3E}">
        <p14:creationId xmlns:p14="http://schemas.microsoft.com/office/powerpoint/2010/main" val="26447232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Particle history degradation</a:t>
            </a:r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701459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701459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01459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1459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1459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1459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78072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78072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478072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/>
          <p:cNvCxnSpPr/>
          <p:nvPr/>
        </p:nvCxnSpPr>
        <p:spPr>
          <a:xfrm>
            <a:off x="951979" y="284340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>
            <a:off x="951979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/>
          <p:nvPr/>
        </p:nvCxnSpPr>
        <p:spPr>
          <a:xfrm>
            <a:off x="951979" y="40459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/>
          <p:nvPr/>
        </p:nvCxnSpPr>
        <p:spPr>
          <a:xfrm>
            <a:off x="951979" y="4847573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/>
          <p:cNvCxnSpPr/>
          <p:nvPr/>
        </p:nvCxnSpPr>
        <p:spPr>
          <a:xfrm>
            <a:off x="951979" y="52484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951979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5" idx="5"/>
            <a:endCxn id="17" idx="1"/>
          </p:cNvCxnSpPr>
          <p:nvPr/>
        </p:nvCxnSpPr>
        <p:spPr>
          <a:xfrm>
            <a:off x="915291" y="2531147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>
            <a:stCxn id="7" idx="5"/>
            <a:endCxn id="20" idx="1"/>
          </p:cNvCxnSpPr>
          <p:nvPr/>
        </p:nvCxnSpPr>
        <p:spPr>
          <a:xfrm>
            <a:off x="915291" y="3332813"/>
            <a:ext cx="599469" cy="624522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759559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Particle history degradation</a:t>
            </a:r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1459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78072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78072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478072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951979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5" idx="5"/>
            <a:endCxn id="17" idx="1"/>
          </p:cNvCxnSpPr>
          <p:nvPr/>
        </p:nvCxnSpPr>
        <p:spPr>
          <a:xfrm>
            <a:off x="915291" y="2531147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>
            <a:stCxn id="7" idx="5"/>
            <a:endCxn id="20" idx="1"/>
          </p:cNvCxnSpPr>
          <p:nvPr/>
        </p:nvCxnSpPr>
        <p:spPr>
          <a:xfrm>
            <a:off x="915291" y="3332813"/>
            <a:ext cx="599469" cy="624522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blipFill>
                <a:blip r:embed="rId4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2254685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254685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254685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254685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254685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54685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254685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54685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254685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9" name="Straight Arrow Connector 48"/>
          <p:cNvCxnSpPr>
            <a:endCxn id="39" idx="2"/>
          </p:cNvCxnSpPr>
          <p:nvPr/>
        </p:nvCxnSpPr>
        <p:spPr>
          <a:xfrm>
            <a:off x="1728592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/>
          <p:cNvCxnSpPr/>
          <p:nvPr/>
        </p:nvCxnSpPr>
        <p:spPr>
          <a:xfrm>
            <a:off x="1728592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/>
          <p:cNvCxnSpPr/>
          <p:nvPr/>
        </p:nvCxnSpPr>
        <p:spPr>
          <a:xfrm>
            <a:off x="1728592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/>
          <p:cNvCxnSpPr/>
          <p:nvPr/>
        </p:nvCxnSpPr>
        <p:spPr>
          <a:xfrm>
            <a:off x="1728592" y="284340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/>
          <p:nvPr/>
        </p:nvCxnSpPr>
        <p:spPr>
          <a:xfrm>
            <a:off x="1728592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/>
          <p:cNvCxnSpPr/>
          <p:nvPr/>
        </p:nvCxnSpPr>
        <p:spPr>
          <a:xfrm>
            <a:off x="1728592" y="40459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/>
          <p:nvPr/>
        </p:nvCxnSpPr>
        <p:spPr>
          <a:xfrm>
            <a:off x="1728592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/>
          <p:cNvCxnSpPr/>
          <p:nvPr/>
        </p:nvCxnSpPr>
        <p:spPr>
          <a:xfrm>
            <a:off x="1728592" y="4846683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/>
          <p:cNvCxnSpPr/>
          <p:nvPr/>
        </p:nvCxnSpPr>
        <p:spPr>
          <a:xfrm>
            <a:off x="1728592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8875705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Arrow Connector 35"/>
          <p:cNvCxnSpPr>
            <a:stCxn id="7" idx="5"/>
            <a:endCxn id="20" idx="1"/>
          </p:cNvCxnSpPr>
          <p:nvPr/>
        </p:nvCxnSpPr>
        <p:spPr>
          <a:xfrm>
            <a:off x="915291" y="3332813"/>
            <a:ext cx="599469" cy="624522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Straight Arrow Connector 3"/>
          <p:cNvCxnSpPr>
            <a:stCxn id="5" idx="5"/>
            <a:endCxn id="17" idx="1"/>
          </p:cNvCxnSpPr>
          <p:nvPr/>
        </p:nvCxnSpPr>
        <p:spPr>
          <a:xfrm>
            <a:off x="915291" y="2531147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Particle history degradation</a:t>
            </a:r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1459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78072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78072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478072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951979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blipFill>
                <a:blip r:embed="rId4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2254685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254685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254685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254685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254685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54685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254685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54685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254685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9" name="Straight Arrow Connector 48"/>
          <p:cNvCxnSpPr>
            <a:endCxn id="39" idx="2"/>
          </p:cNvCxnSpPr>
          <p:nvPr/>
        </p:nvCxnSpPr>
        <p:spPr>
          <a:xfrm>
            <a:off x="1728592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/>
          <p:cNvCxnSpPr/>
          <p:nvPr/>
        </p:nvCxnSpPr>
        <p:spPr>
          <a:xfrm>
            <a:off x="1728592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/>
          <p:cNvCxnSpPr/>
          <p:nvPr/>
        </p:nvCxnSpPr>
        <p:spPr>
          <a:xfrm>
            <a:off x="1728592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/>
          <p:cNvCxnSpPr/>
          <p:nvPr/>
        </p:nvCxnSpPr>
        <p:spPr>
          <a:xfrm>
            <a:off x="1728592" y="284340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/>
          <p:nvPr/>
        </p:nvCxnSpPr>
        <p:spPr>
          <a:xfrm>
            <a:off x="1728592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/>
          <p:cNvCxnSpPr/>
          <p:nvPr/>
        </p:nvCxnSpPr>
        <p:spPr>
          <a:xfrm>
            <a:off x="1728592" y="40459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/>
          <p:nvPr/>
        </p:nvCxnSpPr>
        <p:spPr>
          <a:xfrm>
            <a:off x="1728592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/>
          <p:cNvCxnSpPr/>
          <p:nvPr/>
        </p:nvCxnSpPr>
        <p:spPr>
          <a:xfrm>
            <a:off x="1728592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/>
          <p:cNvCxnSpPr/>
          <p:nvPr/>
        </p:nvCxnSpPr>
        <p:spPr>
          <a:xfrm>
            <a:off x="1728592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>
            <a:stCxn id="21" idx="6"/>
            <a:endCxn id="44" idx="3"/>
          </p:cNvCxnSpPr>
          <p:nvPr/>
        </p:nvCxnSpPr>
        <p:spPr>
          <a:xfrm flipV="1">
            <a:off x="1728592" y="4134479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>
            <a:stCxn id="23" idx="5"/>
            <a:endCxn id="48" idx="1"/>
          </p:cNvCxnSpPr>
          <p:nvPr/>
        </p:nvCxnSpPr>
        <p:spPr>
          <a:xfrm>
            <a:off x="1691904" y="5336979"/>
            <a:ext cx="599469" cy="22369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>
            <a:stCxn id="18" idx="7"/>
            <a:endCxn id="41" idx="3"/>
          </p:cNvCxnSpPr>
          <p:nvPr/>
        </p:nvCxnSpPr>
        <p:spPr>
          <a:xfrm flipV="1">
            <a:off x="1691904" y="2931980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3846481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Particle history degradation</a:t>
            </a:r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blipFill>
                <a:blip r:embed="rId4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2254685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254685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254685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254685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254685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54685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254685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54685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254685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9" name="Straight Arrow Connector 48"/>
          <p:cNvCxnSpPr>
            <a:endCxn id="39" idx="2"/>
          </p:cNvCxnSpPr>
          <p:nvPr/>
        </p:nvCxnSpPr>
        <p:spPr>
          <a:xfrm>
            <a:off x="1728592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/>
          <p:cNvCxnSpPr/>
          <p:nvPr/>
        </p:nvCxnSpPr>
        <p:spPr>
          <a:xfrm>
            <a:off x="1728592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/>
          <p:nvPr/>
        </p:nvCxnSpPr>
        <p:spPr>
          <a:xfrm>
            <a:off x="1728592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/>
          <p:nvPr/>
        </p:nvCxnSpPr>
        <p:spPr>
          <a:xfrm>
            <a:off x="1728592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/>
          <p:cNvCxnSpPr/>
          <p:nvPr/>
        </p:nvCxnSpPr>
        <p:spPr>
          <a:xfrm>
            <a:off x="1728592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/>
          <p:cNvCxnSpPr/>
          <p:nvPr/>
        </p:nvCxnSpPr>
        <p:spPr>
          <a:xfrm>
            <a:off x="1728592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>
            <a:stCxn id="21" idx="6"/>
            <a:endCxn id="44" idx="3"/>
          </p:cNvCxnSpPr>
          <p:nvPr/>
        </p:nvCxnSpPr>
        <p:spPr>
          <a:xfrm flipV="1">
            <a:off x="1728592" y="4134479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>
            <a:stCxn id="23" idx="5"/>
            <a:endCxn id="48" idx="1"/>
          </p:cNvCxnSpPr>
          <p:nvPr/>
        </p:nvCxnSpPr>
        <p:spPr>
          <a:xfrm>
            <a:off x="1691904" y="5336979"/>
            <a:ext cx="599469" cy="22369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>
            <a:stCxn id="18" idx="7"/>
            <a:endCxn id="41" idx="3"/>
          </p:cNvCxnSpPr>
          <p:nvPr/>
        </p:nvCxnSpPr>
        <p:spPr>
          <a:xfrm flipV="1">
            <a:off x="1691904" y="2931980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876832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832" y="1898359"/>
                <a:ext cx="582724" cy="276999"/>
              </a:xfrm>
              <a:prstGeom prst="rect">
                <a:avLst/>
              </a:prstGeom>
              <a:blipFill>
                <a:blip r:embed="rId5"/>
                <a:stretch>
                  <a:fillRect l="-8333" r="-8333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/>
          <p:cNvSpPr/>
          <p:nvPr/>
        </p:nvSpPr>
        <p:spPr>
          <a:xfrm>
            <a:off x="3042934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3042934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042934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042934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042934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042934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3042934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3042934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042934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68" name="Straight Arrow Connector 67"/>
          <p:cNvCxnSpPr>
            <a:endCxn id="59" idx="2"/>
          </p:cNvCxnSpPr>
          <p:nvPr/>
        </p:nvCxnSpPr>
        <p:spPr>
          <a:xfrm>
            <a:off x="2516841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/>
          <p:cNvCxnSpPr/>
          <p:nvPr/>
        </p:nvCxnSpPr>
        <p:spPr>
          <a:xfrm>
            <a:off x="2516841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Arrow Connector 69"/>
          <p:cNvCxnSpPr/>
          <p:nvPr/>
        </p:nvCxnSpPr>
        <p:spPr>
          <a:xfrm>
            <a:off x="2516841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Arrow Connector 70"/>
          <p:cNvCxnSpPr/>
          <p:nvPr/>
        </p:nvCxnSpPr>
        <p:spPr>
          <a:xfrm>
            <a:off x="2516841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Arrow Connector 71"/>
          <p:cNvCxnSpPr/>
          <p:nvPr/>
        </p:nvCxnSpPr>
        <p:spPr>
          <a:xfrm>
            <a:off x="2516841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Arrow Connector 73"/>
          <p:cNvCxnSpPr/>
          <p:nvPr/>
        </p:nvCxnSpPr>
        <p:spPr>
          <a:xfrm>
            <a:off x="2516841" y="2831772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/>
          <p:cNvCxnSpPr/>
          <p:nvPr/>
        </p:nvCxnSpPr>
        <p:spPr>
          <a:xfrm>
            <a:off x="2516841" y="324513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Straight Arrow Connector 75"/>
          <p:cNvCxnSpPr/>
          <p:nvPr/>
        </p:nvCxnSpPr>
        <p:spPr>
          <a:xfrm>
            <a:off x="2516841" y="404768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Arrow Connector 76"/>
          <p:cNvCxnSpPr/>
          <p:nvPr/>
        </p:nvCxnSpPr>
        <p:spPr>
          <a:xfrm>
            <a:off x="2516841" y="565101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2797229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Particle history degradation</a:t>
            </a:r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blipFill>
                <a:blip r:embed="rId4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2254685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254685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254685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254685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254685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54685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254685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54685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254685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9" name="Straight Arrow Connector 48"/>
          <p:cNvCxnSpPr>
            <a:endCxn id="39" idx="2"/>
          </p:cNvCxnSpPr>
          <p:nvPr/>
        </p:nvCxnSpPr>
        <p:spPr>
          <a:xfrm>
            <a:off x="1728592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/>
          <p:cNvCxnSpPr/>
          <p:nvPr/>
        </p:nvCxnSpPr>
        <p:spPr>
          <a:xfrm>
            <a:off x="1728592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/>
          <p:nvPr/>
        </p:nvCxnSpPr>
        <p:spPr>
          <a:xfrm>
            <a:off x="1728592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/>
          <p:nvPr/>
        </p:nvCxnSpPr>
        <p:spPr>
          <a:xfrm>
            <a:off x="1728592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/>
          <p:cNvCxnSpPr/>
          <p:nvPr/>
        </p:nvCxnSpPr>
        <p:spPr>
          <a:xfrm>
            <a:off x="1728592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/>
          <p:cNvCxnSpPr/>
          <p:nvPr/>
        </p:nvCxnSpPr>
        <p:spPr>
          <a:xfrm>
            <a:off x="1728592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>
            <a:stCxn id="21" idx="6"/>
            <a:endCxn id="44" idx="3"/>
          </p:cNvCxnSpPr>
          <p:nvPr/>
        </p:nvCxnSpPr>
        <p:spPr>
          <a:xfrm flipV="1">
            <a:off x="1728592" y="4134479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>
            <a:stCxn id="23" idx="5"/>
            <a:endCxn id="48" idx="1"/>
          </p:cNvCxnSpPr>
          <p:nvPr/>
        </p:nvCxnSpPr>
        <p:spPr>
          <a:xfrm>
            <a:off x="1691904" y="5336979"/>
            <a:ext cx="599469" cy="22369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>
            <a:stCxn id="18" idx="7"/>
            <a:endCxn id="41" idx="3"/>
          </p:cNvCxnSpPr>
          <p:nvPr/>
        </p:nvCxnSpPr>
        <p:spPr>
          <a:xfrm flipV="1">
            <a:off x="1691904" y="2931980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876832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832" y="1898359"/>
                <a:ext cx="582724" cy="276999"/>
              </a:xfrm>
              <a:prstGeom prst="rect">
                <a:avLst/>
              </a:prstGeom>
              <a:blipFill>
                <a:blip r:embed="rId5"/>
                <a:stretch>
                  <a:fillRect l="-8333" r="-8333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/>
          <p:cNvSpPr/>
          <p:nvPr/>
        </p:nvSpPr>
        <p:spPr>
          <a:xfrm>
            <a:off x="3042934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3042934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042934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042934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042934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042934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3042934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3042934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042934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68" name="Straight Arrow Connector 67"/>
          <p:cNvCxnSpPr>
            <a:endCxn id="59" idx="2"/>
          </p:cNvCxnSpPr>
          <p:nvPr/>
        </p:nvCxnSpPr>
        <p:spPr>
          <a:xfrm>
            <a:off x="2516841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/>
          <p:cNvCxnSpPr/>
          <p:nvPr/>
        </p:nvCxnSpPr>
        <p:spPr>
          <a:xfrm>
            <a:off x="2516841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Arrow Connector 69"/>
          <p:cNvCxnSpPr/>
          <p:nvPr/>
        </p:nvCxnSpPr>
        <p:spPr>
          <a:xfrm>
            <a:off x="2516841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Arrow Connector 70"/>
          <p:cNvCxnSpPr/>
          <p:nvPr/>
        </p:nvCxnSpPr>
        <p:spPr>
          <a:xfrm>
            <a:off x="2516841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Arrow Connector 71"/>
          <p:cNvCxnSpPr/>
          <p:nvPr/>
        </p:nvCxnSpPr>
        <p:spPr>
          <a:xfrm>
            <a:off x="2516841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Arrow Connector 73"/>
          <p:cNvCxnSpPr/>
          <p:nvPr/>
        </p:nvCxnSpPr>
        <p:spPr>
          <a:xfrm>
            <a:off x="2516841" y="2831772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/>
          <p:cNvCxnSpPr/>
          <p:nvPr/>
        </p:nvCxnSpPr>
        <p:spPr>
          <a:xfrm>
            <a:off x="2516841" y="324513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Straight Arrow Connector 75"/>
          <p:cNvCxnSpPr/>
          <p:nvPr/>
        </p:nvCxnSpPr>
        <p:spPr>
          <a:xfrm>
            <a:off x="2516841" y="404768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Arrow Connector 76"/>
          <p:cNvCxnSpPr/>
          <p:nvPr/>
        </p:nvCxnSpPr>
        <p:spPr>
          <a:xfrm>
            <a:off x="2516841" y="565101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Straight Arrow Connector 3"/>
          <p:cNvCxnSpPr>
            <a:stCxn id="41" idx="7"/>
            <a:endCxn id="59" idx="3"/>
          </p:cNvCxnSpPr>
          <p:nvPr/>
        </p:nvCxnSpPr>
        <p:spPr>
          <a:xfrm flipV="1">
            <a:off x="2468517" y="2531147"/>
            <a:ext cx="611105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>
            <a:stCxn id="44" idx="7"/>
            <a:endCxn id="62" idx="3"/>
          </p:cNvCxnSpPr>
          <p:nvPr/>
        </p:nvCxnSpPr>
        <p:spPr>
          <a:xfrm flipV="1">
            <a:off x="2468517" y="3733646"/>
            <a:ext cx="611105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/>
          <p:cNvCxnSpPr>
            <a:stCxn id="44" idx="7"/>
            <a:endCxn id="61" idx="3"/>
          </p:cNvCxnSpPr>
          <p:nvPr/>
        </p:nvCxnSpPr>
        <p:spPr>
          <a:xfrm flipV="1">
            <a:off x="2468517" y="3332813"/>
            <a:ext cx="611105" cy="624522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/>
              <p:cNvSpPr txBox="1"/>
              <p:nvPr/>
            </p:nvSpPr>
            <p:spPr>
              <a:xfrm>
                <a:off x="4187845" y="2125341"/>
                <a:ext cx="7419954" cy="286232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r>
                  <a:rPr lang="en-NZ" b="1" dirty="0"/>
                  <a:t>Problem: </a:t>
                </a:r>
                <a:r>
                  <a:rPr lang="en-NZ" dirty="0"/>
                  <a:t>Fewer and fewer unique particles as you look further back in time from the present step</a:t>
                </a:r>
              </a:p>
              <a:p>
                <a:pPr algn="l"/>
                <a:endParaRPr lang="en-NZ" dirty="0"/>
              </a:p>
              <a:p>
                <a:pPr algn="l"/>
                <a:r>
                  <a:rPr lang="en-NZ" b="1" dirty="0"/>
                  <a:t>Fixed-lag resampling: </a:t>
                </a:r>
                <a:r>
                  <a:rPr lang="en-NZ" dirty="0"/>
                  <a:t>instead of resampling entire particle history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, just resample the most recent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NZ" dirty="0"/>
                  <a:t> steps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  <a:p>
                <a:pPr algn="l"/>
                <a:endParaRPr lang="en-NZ" dirty="0"/>
              </a:p>
              <a:p>
                <a:r>
                  <a:rPr lang="en-NZ" dirty="0"/>
                  <a:t>OK so long as dynamic model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NZ" dirty="0"/>
                  <a:t> only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dirty="0"/>
                  <a:t>Means that (for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NZ" dirty="0"/>
                  <a:t>) you only get marginal posterior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rather than the joint posterior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845" y="2125341"/>
                <a:ext cx="7419954" cy="2862322"/>
              </a:xfrm>
              <a:prstGeom prst="rect">
                <a:avLst/>
              </a:prstGeom>
              <a:blipFill>
                <a:blip r:embed="rId6"/>
                <a:stretch>
                  <a:fillRect l="-1315" t="-1279" r="-986" b="-2559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69720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SARS-CoV-2 wastewater surveillance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98" y="2727442"/>
            <a:ext cx="10759959" cy="3898536"/>
          </a:xfrm>
          <a:prstGeom prst="rect">
            <a:avLst/>
          </a:prstGeom>
        </p:spPr>
      </p:pic>
      <p:pic>
        <p:nvPicPr>
          <p:cNvPr id="10" name="Picture 2" descr="Institute of Environmental Science and Research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95" y="2394074"/>
            <a:ext cx="1389850" cy="66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33343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Hidden state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23544" y="2437345"/>
                <a:ext cx="2520690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544" y="2437345"/>
                <a:ext cx="2520690" cy="276999"/>
              </a:xfrm>
              <a:prstGeom prst="rect">
                <a:avLst/>
              </a:prstGeom>
              <a:blipFill>
                <a:blip r:embed="rId2"/>
                <a:stretch>
                  <a:fillRect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323544" y="2759211"/>
                <a:ext cx="2459904" cy="32143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544" y="2759211"/>
                <a:ext cx="2459904" cy="321435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10360" y="3010700"/>
                <a:ext cx="3995004" cy="51975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𝑃𝑜𝑖𝑠𝑠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360" y="3010700"/>
                <a:ext cx="3995004" cy="519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84632" y="4712822"/>
                <a:ext cx="4539704" cy="51975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𝑁𝑒𝑔𝐵𝑖𝑛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632" y="4712822"/>
                <a:ext cx="4539704" cy="519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7466006" y="5262951"/>
                <a:ext cx="4495013" cy="51975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𝐺𝑎𝑚𝑚𝑎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NZ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006" y="5262951"/>
                <a:ext cx="4495013" cy="5197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01038" y="2082102"/>
                <a:ext cx="2848214" cy="135421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>
                  <a:spcBef>
                    <a:spcPts val="400"/>
                  </a:spcBef>
                </a:pPr>
                <a:r>
                  <a:rPr lang="en-NZ" b="1" dirty="0"/>
                  <a:t>Hidden states:</a:t>
                </a:r>
              </a:p>
              <a:p>
                <a:pPr algn="l">
                  <a:spcBef>
                    <a:spcPts val="400"/>
                  </a:spcBef>
                </a:pPr>
                <a:r>
                  <a:rPr lang="en-NZ" dirty="0"/>
                  <a:t>reproduction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  <a:p>
                <a:pPr algn="l">
                  <a:spcBef>
                    <a:spcPts val="400"/>
                  </a:spcBef>
                </a:pPr>
                <a:r>
                  <a:rPr lang="en-NZ" dirty="0"/>
                  <a:t>case ascertainment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  <a:p>
                <a:pPr algn="l">
                  <a:spcBef>
                    <a:spcPts val="400"/>
                  </a:spcBef>
                </a:pPr>
                <a:r>
                  <a:rPr lang="en-NZ" dirty="0"/>
                  <a:t>new infections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038" y="2082102"/>
                <a:ext cx="2848214" cy="1354217"/>
              </a:xfrm>
              <a:prstGeom prst="rect">
                <a:avLst/>
              </a:prstGeom>
              <a:blipFill>
                <a:blip r:embed="rId7"/>
                <a:stretch>
                  <a:fillRect l="-3426" t="-2703" b="-630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9990307" y="2515624"/>
            <a:ext cx="1712967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Gaussian RWs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0667" y="6012964"/>
            <a:ext cx="2428240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/>
              <a:t>mean genome copies per infection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39721" y="6062658"/>
            <a:ext cx="2479040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/>
              <a:t>infection to shedding distribution</a:t>
            </a:r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 flipV="1">
            <a:off x="8618907" y="5683453"/>
            <a:ext cx="1371400" cy="652677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 flipV="1">
            <a:off x="10732433" y="5737053"/>
            <a:ext cx="307829" cy="30075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/>
              <p:cNvSpPr/>
              <p:nvPr/>
            </p:nvSpPr>
            <p:spPr>
              <a:xfrm>
                <a:off x="509712" y="2705614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𝑅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" name="Rounded 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2" y="2705614"/>
                <a:ext cx="589934" cy="55163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/>
              <p:cNvSpPr/>
              <p:nvPr/>
            </p:nvSpPr>
            <p:spPr>
              <a:xfrm>
                <a:off x="1520704" y="2705614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rgbClr val="00B05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𝐼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5" name="Rounded 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704" y="2705614"/>
                <a:ext cx="589934" cy="55163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50800" cap="flat">
                <a:solidFill>
                  <a:srgbClr val="00B050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/>
              <p:cNvSpPr/>
              <p:nvPr/>
            </p:nvSpPr>
            <p:spPr>
              <a:xfrm>
                <a:off x="1520704" y="3570506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rgbClr val="7030A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  <a:sym typeface="Calibri"/>
                            </a:rPr>
                            <m:t>𝜌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6" name="Rounded 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704" y="3570506"/>
                <a:ext cx="589934" cy="55163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50800" cap="flat">
                <a:solidFill>
                  <a:srgbClr val="7030A0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/>
              <p:cNvSpPr/>
              <p:nvPr/>
            </p:nvSpPr>
            <p:spPr>
              <a:xfrm>
                <a:off x="2531696" y="2705614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rgbClr val="0070C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7" name="Rounded 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696" y="2705614"/>
                <a:ext cx="589934" cy="551638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50800" cap="flat">
                <a:solidFill>
                  <a:srgbClr val="0070C0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/>
              <p:cNvSpPr/>
              <p:nvPr/>
            </p:nvSpPr>
            <p:spPr>
              <a:xfrm>
                <a:off x="2531696" y="3570506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rgbClr val="0070C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𝐶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8" name="Rounded 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696" y="3570506"/>
                <a:ext cx="589934" cy="55163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50800" cap="flat">
                <a:solidFill>
                  <a:srgbClr val="0070C0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2" idx="3"/>
            <a:endCxn id="25" idx="1"/>
          </p:cNvCxnSpPr>
          <p:nvPr/>
        </p:nvCxnSpPr>
        <p:spPr>
          <a:xfrm>
            <a:off x="1099646" y="2981433"/>
            <a:ext cx="421058" cy="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>
            <a:off x="2110638" y="2981433"/>
            <a:ext cx="421058" cy="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/>
          <p:nvPr/>
        </p:nvCxnSpPr>
        <p:spPr>
          <a:xfrm>
            <a:off x="2110638" y="3866337"/>
            <a:ext cx="421058" cy="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/>
          <p:nvPr/>
        </p:nvCxnSpPr>
        <p:spPr>
          <a:xfrm>
            <a:off x="2110638" y="3238534"/>
            <a:ext cx="421058" cy="331972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/>
          <p:nvPr/>
        </p:nvCxnSpPr>
        <p:spPr>
          <a:xfrm>
            <a:off x="2318949" y="2037533"/>
            <a:ext cx="0" cy="2390441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dash"/>
            <a:round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/>
          <p:cNvSpPr txBox="1"/>
          <p:nvPr/>
        </p:nvSpPr>
        <p:spPr>
          <a:xfrm>
            <a:off x="612069" y="2037533"/>
            <a:ext cx="145328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97559" y="2037533"/>
            <a:ext cx="1393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observations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492913" y="3826131"/>
            <a:ext cx="2479040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/>
              <a:t>infection to reporting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01038" y="4465991"/>
                <a:ext cx="2049598" cy="69762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NZ" b="1" dirty="0"/>
                  <a:t>Observed states:</a:t>
                </a:r>
              </a:p>
              <a:p>
                <a:pPr>
                  <a:spcBef>
                    <a:spcPts val="400"/>
                  </a:spcBef>
                </a:pPr>
                <a:r>
                  <a:rPr lang="en-NZ" dirty="0"/>
                  <a:t>reported cases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038" y="4465991"/>
                <a:ext cx="2049598" cy="697627"/>
              </a:xfrm>
              <a:prstGeom prst="rect">
                <a:avLst/>
              </a:prstGeom>
              <a:blipFill>
                <a:blip r:embed="rId13"/>
                <a:stretch>
                  <a:fillRect l="-4762" t="-5263" r="-4167" b="-14035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01038" y="5346129"/>
                <a:ext cx="1858264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wastewater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038" y="5346129"/>
                <a:ext cx="1858264" cy="646331"/>
              </a:xfrm>
              <a:prstGeom prst="rect">
                <a:avLst/>
              </a:prstGeom>
              <a:blipFill>
                <a:blip r:embed="rId14"/>
                <a:stretch>
                  <a:fillRect l="-5246" t="-566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0798459" y="4497308"/>
            <a:ext cx="307829" cy="30075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E69ED3-5930-66F7-74AD-94F9B51428ED}"/>
              </a:ext>
            </a:extLst>
          </p:cNvPr>
          <p:cNvSpPr txBox="1"/>
          <p:nvPr/>
        </p:nvSpPr>
        <p:spPr>
          <a:xfrm>
            <a:off x="278126" y="6215611"/>
            <a:ext cx="3289971" cy="430887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numCol="1" rtlCol="0">
            <a:spAutoFit/>
          </a:bodyPr>
          <a:lstStyle/>
          <a:p>
            <a:r>
              <a:rPr lang="en-GB" sz="1100" dirty="0"/>
              <a:t>Watson et al. (2024) Communications Medicine, </a:t>
            </a:r>
            <a:r>
              <a:rPr lang="en-GB" sz="1100" dirty="0">
                <a:hlinkClick r:id="rId15"/>
              </a:rPr>
              <a:t>https://doi.org/10.1038/s43856-024-00570-3</a:t>
            </a:r>
            <a:r>
              <a:rPr lang="en-GB" sz="1100" dirty="0"/>
              <a:t> </a:t>
            </a:r>
            <a:endParaRPr lang="en-NZ" sz="1100" dirty="0"/>
          </a:p>
        </p:txBody>
      </p:sp>
    </p:spTree>
    <p:extLst>
      <p:ext uri="{BB962C8B-B14F-4D97-AF65-F5344CB8AC3E}">
        <p14:creationId xmlns:p14="http://schemas.microsoft.com/office/powerpoint/2010/main" val="278444807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Results</a:t>
            </a:r>
          </a:p>
        </p:txBody>
      </p:sp>
      <p:sp>
        <p:nvSpPr>
          <p:cNvPr id="4" name="AutoShape 4" descr="Work In Progress PNG Images, Transparent Work In Progres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5" name="AutoShape 6" descr="Work In Progress PNG Images, Transparent Work In Progress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1" y="0"/>
            <a:ext cx="11318168" cy="67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8291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4">
            <a:extLst>
              <a:ext uri="{FF2B5EF4-FFF2-40B4-BE49-F238E27FC236}">
                <a16:creationId xmlns:a16="http://schemas.microsoft.com/office/drawing/2014/main" id="{9589DBF3-ED94-8F4C-8DEC-56FC0D19C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5" b="80383"/>
          <a:stretch/>
        </p:blipFill>
        <p:spPr bwMode="auto">
          <a:xfrm>
            <a:off x="983705" y="609599"/>
            <a:ext cx="8574662" cy="18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ig. 4">
            <a:extLst>
              <a:ext uri="{FF2B5EF4-FFF2-40B4-BE49-F238E27FC236}">
                <a16:creationId xmlns:a16="http://schemas.microsoft.com/office/drawing/2014/main" id="{FEC621F3-20E8-67BD-46DD-DDC00B1BE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8" r="7735" b="22681"/>
          <a:stretch/>
        </p:blipFill>
        <p:spPr bwMode="auto">
          <a:xfrm>
            <a:off x="983705" y="2478112"/>
            <a:ext cx="8574660" cy="370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g. 4">
            <a:extLst>
              <a:ext uri="{FF2B5EF4-FFF2-40B4-BE49-F238E27FC236}">
                <a16:creationId xmlns:a16="http://schemas.microsoft.com/office/drawing/2014/main" id="{7C9D9BF5-885D-3B8B-C241-02C97D18D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17" r="7735" b="-155"/>
          <a:stretch/>
        </p:blipFill>
        <p:spPr bwMode="auto">
          <a:xfrm>
            <a:off x="983705" y="6220682"/>
            <a:ext cx="8574660" cy="39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54ED1B-04C7-78EC-A332-5CC90E1050A5}"/>
              </a:ext>
            </a:extLst>
          </p:cNvPr>
          <p:cNvSpPr txBox="1"/>
          <p:nvPr/>
        </p:nvSpPr>
        <p:spPr>
          <a:xfrm>
            <a:off x="9482951" y="5624643"/>
            <a:ext cx="2633635" cy="1107996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numCol="1" rtlCol="0">
            <a:spAutoFit/>
          </a:bodyPr>
          <a:lstStyle/>
          <a:p>
            <a:r>
              <a:rPr lang="en-GB" sz="1100" dirty="0"/>
              <a:t>Watson et al. (2024) </a:t>
            </a:r>
            <a:r>
              <a:rPr lang="en-NZ" sz="1100" dirty="0"/>
              <a:t>Jointly estimating epidemiological dynamics of Covid-19 from case and wastewater data in Aotearoa New Zealand</a:t>
            </a:r>
            <a:r>
              <a:rPr lang="en-GB" sz="1100" dirty="0"/>
              <a:t>, </a:t>
            </a:r>
            <a:r>
              <a:rPr lang="en-GB" sz="1100" dirty="0">
                <a:hlinkClick r:id="rId3"/>
              </a:rPr>
              <a:t>https://doi.org/10.1038/s43856-024-00570-3</a:t>
            </a:r>
            <a:r>
              <a:rPr lang="en-GB" sz="1100" dirty="0"/>
              <a:t> </a:t>
            </a:r>
            <a:endParaRPr lang="en-NZ" sz="1100" dirty="0"/>
          </a:p>
        </p:txBody>
      </p:sp>
    </p:spTree>
    <p:extLst>
      <p:ext uri="{BB962C8B-B14F-4D97-AF65-F5344CB8AC3E}">
        <p14:creationId xmlns:p14="http://schemas.microsoft.com/office/powerpoint/2010/main" val="173973460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35654-6A8F-4522-216F-E60A04F5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Particle filtering methods: pros &amp; cons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5710C-030A-1866-362A-6BFCF539815A}"/>
              </a:ext>
            </a:extLst>
          </p:cNvPr>
          <p:cNvSpPr txBox="1"/>
          <p:nvPr/>
        </p:nvSpPr>
        <p:spPr>
          <a:xfrm>
            <a:off x="561182" y="2091559"/>
            <a:ext cx="5156446" cy="313932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/>
              <a:t>Pros: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/>
              <a:t>Flexible – can use on a wide variety of data-generating models, including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nonlinear, non-Markovian dynamics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non-Gaussian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continuous/discrete variables.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/>
              <a:t>Conceptually simple, easy to implement.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/>
              <a:t>Data is assimilated recursively giving updated estimates as new observations are made.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/>
              <a:t>Uncertainty can be propagated forwards to give prediction distributions.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316DC8-D045-99AD-DFE1-599EB78C7046}"/>
                  </a:ext>
                </a:extLst>
              </p:cNvPr>
              <p:cNvSpPr txBox="1"/>
              <p:nvPr/>
            </p:nvSpPr>
            <p:spPr>
              <a:xfrm>
                <a:off x="5995030" y="2091559"/>
                <a:ext cx="5156446" cy="424731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Cons: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dirty="0"/>
                  <a:t>Can fail if the support of (samples from) the importance distribution don’t contain the target distribution.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NZ" dirty="0"/>
                  <a:t>Can require a large number of particles if the importance distribution is not well matched to the target.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NZ" dirty="0"/>
                  <a:t>E.g. if hidden states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 are strongly correlated with observations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Z" dirty="0"/>
                  <a:t> for large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Z" dirty="0"/>
                  <a:t>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NZ" dirty="0"/>
                  <a:t>Sampling from the full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NZ" dirty="0"/>
                  <a:t> becomes more challenging as the number of time points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NZ" dirty="0"/>
                  <a:t> increases (but OK if dynamics are not strongly history-dependent &amp; you only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NZ" dirty="0"/>
                  <a:t> for relatively small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Z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316DC8-D045-99AD-DFE1-599EB78C7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030" y="2091559"/>
                <a:ext cx="5156446" cy="4247317"/>
              </a:xfrm>
              <a:prstGeom prst="rect">
                <a:avLst/>
              </a:prstGeom>
              <a:blipFill>
                <a:blip r:embed="rId2"/>
                <a:stretch>
                  <a:fillRect l="-1891" t="-717" r="-1182" b="-129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8188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General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6686" y="1872342"/>
                <a:ext cx="6266585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Infer distribution of hidden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from observed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6" y="1872342"/>
                <a:ext cx="6266585" cy="369332"/>
              </a:xfrm>
              <a:prstGeom prst="rect">
                <a:avLst/>
              </a:prstGeom>
              <a:blipFill>
                <a:blip r:embed="rId3"/>
                <a:stretch>
                  <a:fillRect l="-1556" t="-8197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08514" y="2368763"/>
                <a:ext cx="3646190" cy="5841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514" y="2368763"/>
                <a:ext cx="3646190" cy="5841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339771" y="1872342"/>
            <a:ext cx="923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endParaRPr lang="en-NZ" dirty="0"/>
          </a:p>
        </p:txBody>
      </p:sp>
      <p:sp>
        <p:nvSpPr>
          <p:cNvPr id="7" name="TextBox 6"/>
          <p:cNvSpPr txBox="1"/>
          <p:nvPr/>
        </p:nvSpPr>
        <p:spPr>
          <a:xfrm>
            <a:off x="7282734" y="2291530"/>
            <a:ext cx="186365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0070C0"/>
                </a:solidFill>
              </a:rPr>
              <a:t>likelihood </a:t>
            </a:r>
            <a:r>
              <a:rPr lang="en-NZ" dirty="0">
                <a:solidFill>
                  <a:srgbClr val="0070C0"/>
                </a:solidFill>
                <a:sym typeface="Symbol" panose="05050102010706020507" pitchFamily="18" charset="2"/>
              </a:rPr>
              <a:t> prior</a:t>
            </a:r>
            <a:endParaRPr lang="en-NZ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50486" y="2699658"/>
            <a:ext cx="2128145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0070C0"/>
                </a:solidFill>
              </a:rPr>
              <a:t>normalisation </a:t>
            </a:r>
            <a:r>
              <a:rPr lang="en-NZ" dirty="0" err="1">
                <a:solidFill>
                  <a:srgbClr val="0070C0"/>
                </a:solidFill>
              </a:rPr>
              <a:t>const</a:t>
            </a:r>
            <a:endParaRPr lang="en-NZ" dirty="0">
              <a:solidFill>
                <a:srgbClr val="0070C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150486" y="2660862"/>
            <a:ext cx="2128145" cy="0"/>
          </a:xfrm>
          <a:prstGeom prst="line">
            <a:avLst/>
          </a:prstGeom>
          <a:noFill/>
          <a:ln w="12700" cap="flat">
            <a:solidFill>
              <a:srgbClr val="0070C0"/>
            </a:solidFill>
            <a:prstDash val="solid"/>
            <a:round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/>
          <p:cNvSpPr txBox="1"/>
          <p:nvPr/>
        </p:nvSpPr>
        <p:spPr>
          <a:xfrm>
            <a:off x="6776828" y="2476196"/>
            <a:ext cx="24141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0070C0"/>
                </a:solidFill>
              </a:rPr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6686" y="3260766"/>
            <a:ext cx="10580914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dirty="0"/>
              <a:t>Full joint distribution of hidden states can be computationally intractable, so sometimes interested in particular marginal distributions: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20353" y="3940123"/>
                <a:ext cx="1123577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53" y="3940123"/>
                <a:ext cx="1123577" cy="276999"/>
              </a:xfrm>
              <a:prstGeom prst="rect">
                <a:avLst/>
              </a:prstGeom>
              <a:blipFill>
                <a:blip r:embed="rId5"/>
                <a:stretch>
                  <a:fillRect l="-3261" r="-5978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20353" y="5240338"/>
                <a:ext cx="1123577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53" y="5240338"/>
                <a:ext cx="1123577" cy="276999"/>
              </a:xfrm>
              <a:prstGeom prst="rect">
                <a:avLst/>
              </a:prstGeom>
              <a:blipFill>
                <a:blip r:embed="rId6"/>
                <a:stretch>
                  <a:fillRect l="-4891" t="-2222" r="-7609"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20353" y="4629686"/>
                <a:ext cx="1324337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53" y="4629686"/>
                <a:ext cx="1324337" cy="276999"/>
              </a:xfrm>
              <a:prstGeom prst="rect">
                <a:avLst/>
              </a:prstGeom>
              <a:blipFill>
                <a:blip r:embed="rId7"/>
                <a:stretch>
                  <a:fillRect l="-3687" r="-6452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323984" y="3907097"/>
            <a:ext cx="4639287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>
                <a:solidFill>
                  <a:srgbClr val="0070C0"/>
                </a:solidFill>
              </a:rPr>
              <a:t>Filtering distribution </a:t>
            </a:r>
            <a:r>
              <a:rPr lang="en-NZ" dirty="0">
                <a:solidFill>
                  <a:srgbClr val="0070C0"/>
                </a:solidFill>
              </a:rPr>
              <a:t>– current state given previous &amp; current measurement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23985" y="4603023"/>
            <a:ext cx="4452844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>
                <a:solidFill>
                  <a:srgbClr val="0070C0"/>
                </a:solidFill>
              </a:rPr>
              <a:t>Prediction distribution</a:t>
            </a:r>
            <a:r>
              <a:rPr lang="en-NZ" dirty="0">
                <a:solidFill>
                  <a:srgbClr val="0070C0"/>
                </a:solidFill>
              </a:rPr>
              <a:t> – future state given previous &amp; current measurement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23984" y="5216123"/>
            <a:ext cx="4323559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>
                <a:solidFill>
                  <a:srgbClr val="0070C0"/>
                </a:solidFill>
              </a:rPr>
              <a:t>Smoothing distribution</a:t>
            </a:r>
            <a:r>
              <a:rPr lang="en-NZ" dirty="0">
                <a:solidFill>
                  <a:srgbClr val="0070C0"/>
                </a:solidFill>
              </a:rPr>
              <a:t> – state given previous &amp; future measurements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65" t="7815" r="24391" b="31303"/>
          <a:stretch/>
        </p:blipFill>
        <p:spPr>
          <a:xfrm>
            <a:off x="7153352" y="3779582"/>
            <a:ext cx="4612852" cy="238748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434483" y="6167066"/>
            <a:ext cx="2569028" cy="584775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r>
              <a:rPr lang="en-NZ" sz="1600" dirty="0" err="1"/>
              <a:t>Särkkä</a:t>
            </a:r>
            <a:r>
              <a:rPr lang="en-NZ" sz="1600" dirty="0"/>
              <a:t>, </a:t>
            </a:r>
            <a:r>
              <a:rPr lang="en-NZ" sz="1600" i="1" dirty="0"/>
              <a:t>Bayesian Filtering and Smoothing</a:t>
            </a:r>
          </a:p>
        </p:txBody>
      </p:sp>
    </p:spTree>
    <p:extLst>
      <p:ext uri="{BB962C8B-B14F-4D97-AF65-F5344CB8AC3E}">
        <p14:creationId xmlns:p14="http://schemas.microsoft.com/office/powerpoint/2010/main" val="419050283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30D983-0EE8-AD5C-215A-E921BFC1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Want to know more?</a:t>
            </a:r>
          </a:p>
        </p:txBody>
      </p:sp>
      <p:pic>
        <p:nvPicPr>
          <p:cNvPr id="1026" name="Picture 2" descr="Bayesian Filtering and Smoothing (Institute of Mathematical Statistics  Textbooks, Series Number 3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92" y="2066794"/>
            <a:ext cx="2478704" cy="371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772" y="2066794"/>
            <a:ext cx="6132664" cy="1929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A4A627-E022-16B3-871B-860A4261706F}"/>
              </a:ext>
            </a:extLst>
          </p:cNvPr>
          <p:cNvSpPr txBox="1"/>
          <p:nvPr/>
        </p:nvSpPr>
        <p:spPr>
          <a:xfrm>
            <a:off x="4664772" y="4784985"/>
            <a:ext cx="4855009" cy="100027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r>
              <a:rPr lang="en-NZ" dirty="0">
                <a:latin typeface="Georgia" panose="02040502050405020303" pitchFamily="18" charset="0"/>
                <a:cs typeface="Courier New" panose="02070309020205020404" pitchFamily="49" charset="0"/>
              </a:rPr>
              <a:t>Presentation and </a:t>
            </a:r>
            <a:r>
              <a:rPr lang="en-NZ" dirty="0" err="1">
                <a:latin typeface="Georgia" panose="02040502050405020303" pitchFamily="18" charset="0"/>
                <a:cs typeface="Courier New" panose="02070309020205020404" pitchFamily="49" charset="0"/>
              </a:rPr>
              <a:t>Matlab</a:t>
            </a:r>
            <a:r>
              <a:rPr lang="en-NZ" dirty="0">
                <a:latin typeface="Georgia" panose="02040502050405020303" pitchFamily="18" charset="0"/>
                <a:cs typeface="Courier New" panose="02070309020205020404" pitchFamily="49" charset="0"/>
              </a:rPr>
              <a:t> code:</a:t>
            </a:r>
          </a:p>
          <a:p>
            <a:pPr>
              <a:spcBef>
                <a:spcPts val="600"/>
              </a:spcBef>
            </a:pPr>
            <a:r>
              <a:rPr lang="en-NZ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https://github.com/michaelplanknz/MATRIX2024-particle-filters</a:t>
            </a:r>
          </a:p>
        </p:txBody>
      </p:sp>
    </p:spTree>
    <p:extLst>
      <p:ext uri="{BB962C8B-B14F-4D97-AF65-F5344CB8AC3E}">
        <p14:creationId xmlns:p14="http://schemas.microsoft.com/office/powerpoint/2010/main" val="27194347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Methods for estimating hidden states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182" y="4305971"/>
            <a:ext cx="10992189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dirty="0"/>
              <a:t>Efficient methods are available in special cases, e.g. </a:t>
            </a:r>
            <a:r>
              <a:rPr lang="en-NZ" dirty="0" err="1"/>
              <a:t>Kalman</a:t>
            </a:r>
            <a:r>
              <a:rPr lang="en-NZ" dirty="0"/>
              <a:t> filter, if the dynamic model and measurement model are both linear with Gaussian noise.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1182" y="5089742"/>
            <a:ext cx="971996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r>
              <a:rPr lang="en-NZ" dirty="0"/>
              <a:t>Focus here on: models that are nonlinear and/or non-Gaussian</a:t>
            </a:r>
          </a:p>
          <a:p>
            <a:r>
              <a:rPr lang="en-NZ" dirty="0"/>
              <a:t>                            methods to sample from (joint/marginal) posterior distribution of hidden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4107543" y="217304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543" y="2173040"/>
                <a:ext cx="986972" cy="5516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5920478" y="217304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78" y="2173040"/>
                <a:ext cx="986972" cy="5516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733413" y="217304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413" y="2173040"/>
                <a:ext cx="986972" cy="5516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>
            <a:off x="5094515" y="2448859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>
            <a:off x="6907450" y="2448859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4107543" y="3381113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543" y="3381113"/>
                <a:ext cx="986972" cy="55163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5920478" y="3381113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78" y="3381113"/>
                <a:ext cx="986972" cy="55163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7733413" y="3381113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413" y="3381113"/>
                <a:ext cx="986972" cy="55163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2"/>
            <a:endCxn id="11" idx="0"/>
          </p:cNvCxnSpPr>
          <p:nvPr/>
        </p:nvCxnSpPr>
        <p:spPr>
          <a:xfrm>
            <a:off x="4601029" y="2724678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/>
          <p:nvPr/>
        </p:nvCxnSpPr>
        <p:spPr>
          <a:xfrm>
            <a:off x="6400800" y="2724678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>
            <a:off x="8244114" y="2724678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>
            <a:off x="8720385" y="2448859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>
            <a:off x="3281580" y="2448859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/>
          <p:cNvSpPr txBox="1"/>
          <p:nvPr/>
        </p:nvSpPr>
        <p:spPr>
          <a:xfrm>
            <a:off x="1251536" y="2355346"/>
            <a:ext cx="150618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51536" y="3472266"/>
            <a:ext cx="1440457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48137961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43828" y="2546140"/>
                <a:ext cx="4834977" cy="5866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828" y="2546140"/>
                <a:ext cx="4834977" cy="586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1182" y="2032000"/>
                <a:ext cx="9616348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May also want to estimate unknown model parameters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NZ" dirty="0"/>
                  <a:t>, either jointly with hidden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2032000"/>
                <a:ext cx="9616348" cy="369332"/>
              </a:xfrm>
              <a:prstGeom prst="rect">
                <a:avLst/>
              </a:prstGeom>
              <a:blipFill>
                <a:blip r:embed="rId3"/>
                <a:stretch>
                  <a:fillRect l="-1014" t="-8197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61182" y="3810696"/>
            <a:ext cx="3618937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or marginalised over hidden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82239" y="4271186"/>
                <a:ext cx="2946576" cy="5866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239" y="4271186"/>
                <a:ext cx="2946576" cy="586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69350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712479" y="5140392"/>
            <a:ext cx="202234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forwardModel.m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stochastic logistic growth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blipFill>
                <a:blip r:embed="rId2"/>
                <a:stretch>
                  <a:fillRect r="-2032" b="-3695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representing population size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blipFill>
                <a:blip r:embed="rId3"/>
                <a:stretch>
                  <a:fillRect l="-2018" t="-8197" r="-1009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Noisy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blipFill>
                <a:blip r:embed="rId4"/>
                <a:stretch>
                  <a:fillRect l="-4134" t="-8197" r="-3618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blipFill>
                <a:blip r:embed="rId5"/>
                <a:stretch>
                  <a:fillRect l="-3361" r="-5462"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0229" y="3413713"/>
                <a:ext cx="5957911" cy="646331"/>
              </a:xfrm>
              <a:prstGeom prst="rect">
                <a:avLst/>
              </a:prstGeom>
              <a:ln w="254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is conditionally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NZ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NZ" b="0" dirty="0"/>
              </a:p>
              <a:p>
                <a:pPr algn="l"/>
                <a:r>
                  <a:rPr lang="en-NZ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is conditionally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NZ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3413713"/>
                <a:ext cx="5957911" cy="646331"/>
              </a:xfrm>
              <a:prstGeom prst="rect">
                <a:avLst/>
              </a:prstGeom>
              <a:blipFill>
                <a:blip r:embed="rId6"/>
                <a:stretch>
                  <a:fillRect l="-1426" t="-3636" b="-11818"/>
                </a:stretch>
              </a:blipFill>
              <a:ln w="254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1403" y="4956312"/>
                <a:ext cx="4046711" cy="923330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Example simulations with</a:t>
                </a:r>
              </a:p>
              <a:p>
                <a:pPr algn="l"/>
                <a:r>
                  <a:rPr lang="en-NZ" dirty="0"/>
                  <a:t>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</a:rPr>
                      <m:t>Poiss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NZ" dirty="0"/>
                  <a:t> </a:t>
                </a:r>
              </a:p>
              <a:p>
                <a:pPr algn="l"/>
                <a:r>
                  <a:rPr lang="en-NZ" dirty="0"/>
                  <a:t>parameters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=1.4</m:t>
                    </m:r>
                  </m:oMath>
                </a14:m>
                <a:r>
                  <a:rPr lang="en-NZ" dirty="0"/>
                  <a:t>,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03" y="4956312"/>
                <a:ext cx="4046711" cy="923330"/>
              </a:xfrm>
              <a:prstGeom prst="rect">
                <a:avLst/>
              </a:prstGeom>
              <a:blipFill>
                <a:blip r:embed="rId7"/>
                <a:stretch>
                  <a:fillRect l="-2410" t="-3289" b="-921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270" y="4094695"/>
            <a:ext cx="7717291" cy="26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99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Estimation of hidden states: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51353" y="2192055"/>
                <a:ext cx="3387336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Distribution of states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53" y="2192055"/>
                <a:ext cx="3387336" cy="369332"/>
              </a:xfrm>
              <a:prstGeom prst="rect">
                <a:avLst/>
              </a:prstGeom>
              <a:blipFill>
                <a:blip r:embed="rId3"/>
                <a:stretch>
                  <a:fillRect l="-2878" t="-10000" b="-2666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9810" y="2741350"/>
                <a:ext cx="7942624" cy="138499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 ×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NZ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NZ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NZ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NZ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NZ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</m:oMath>
                  </m:oMathPara>
                </a14:m>
                <a:endParaRPr lang="en-NZ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NZ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10" y="2741350"/>
                <a:ext cx="7942624" cy="1384995"/>
              </a:xfrm>
              <a:prstGeom prst="rect">
                <a:avLst/>
              </a:prstGeom>
              <a:blipFill>
                <a:blip r:embed="rId4"/>
                <a:stretch>
                  <a:fillRect t="-44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09475" y="2974810"/>
                <a:ext cx="3469710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- by conditional independence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NZ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475" y="2974810"/>
                <a:ext cx="3469710" cy="646331"/>
              </a:xfrm>
              <a:prstGeom prst="rect">
                <a:avLst/>
              </a:prstGeom>
              <a:blipFill>
                <a:blip r:embed="rId5"/>
                <a:stretch>
                  <a:fillRect l="-2812" t="-5660" r="-2460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480086" y="4501484"/>
            <a:ext cx="2323054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00B050"/>
                </a:solidFill>
              </a:rPr>
              <a:t>likelihood for observation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80690" y="4501484"/>
            <a:ext cx="177295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state transition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085553" y="4501484"/>
                <a:ext cx="1618384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ctr"/>
                <a:r>
                  <a:rPr lang="en-NZ" dirty="0">
                    <a:solidFill>
                      <a:srgbClr val="0070C0"/>
                    </a:solidFill>
                  </a:rPr>
                  <a:t>distribution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NZ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NZ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553" y="4501484"/>
                <a:ext cx="1618384" cy="646331"/>
              </a:xfrm>
              <a:prstGeom prst="rect">
                <a:avLst/>
              </a:prstGeom>
              <a:blipFill>
                <a:blip r:embed="rId6"/>
                <a:stretch>
                  <a:fillRect l="-3759" t="-4717" r="-6767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8261" y="4501484"/>
                <a:ext cx="1529674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ctr"/>
                <a:r>
                  <a:rPr lang="en-NZ" dirty="0">
                    <a:solidFill>
                      <a:srgbClr val="0070C0"/>
                    </a:solidFill>
                  </a:rPr>
                  <a:t>distribution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61" y="4501484"/>
                <a:ext cx="1529674" cy="646331"/>
              </a:xfrm>
              <a:prstGeom prst="rect">
                <a:avLst/>
              </a:prstGeom>
              <a:blipFill>
                <a:blip r:embed="rId7"/>
                <a:stretch>
                  <a:fillRect t="-4717" r="-1992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217935" y="4614193"/>
            <a:ext cx="24141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9856" y="4614193"/>
            <a:ext cx="218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ym typeface="Symbol" panose="05050102010706020507" pitchFamily="18" charset="2"/>
              </a:rPr>
              <a:t></a:t>
            </a:r>
            <a:endParaRPr lang="en-NZ" dirty="0"/>
          </a:p>
        </p:txBody>
      </p:sp>
      <p:sp>
        <p:nvSpPr>
          <p:cNvPr id="14" name="TextBox 13"/>
          <p:cNvSpPr txBox="1"/>
          <p:nvPr/>
        </p:nvSpPr>
        <p:spPr>
          <a:xfrm>
            <a:off x="6814144" y="4614193"/>
            <a:ext cx="218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ym typeface="Symbol" panose="05050102010706020507" pitchFamily="18" charset="2"/>
              </a:rPr>
              <a:t></a:t>
            </a:r>
            <a:endParaRPr lang="en-NZ" dirty="0"/>
          </a:p>
        </p:txBody>
      </p:sp>
      <p:sp>
        <p:nvSpPr>
          <p:cNvPr id="15" name="TextBox 14"/>
          <p:cNvSpPr txBox="1"/>
          <p:nvPr/>
        </p:nvSpPr>
        <p:spPr>
          <a:xfrm>
            <a:off x="759810" y="4080571"/>
            <a:ext cx="6627774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This is a recursion equation on the distribution of hidden states:</a:t>
            </a:r>
          </a:p>
        </p:txBody>
      </p:sp>
    </p:spTree>
    <p:extLst>
      <p:ext uri="{BB962C8B-B14F-4D97-AF65-F5344CB8AC3E}">
        <p14:creationId xmlns:p14="http://schemas.microsoft.com/office/powerpoint/2010/main" val="37176225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Importance sampling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182" y="2041742"/>
            <a:ext cx="6905093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b="1" dirty="0"/>
              <a:t>Problem: </a:t>
            </a:r>
            <a:r>
              <a:rPr lang="en-NZ" dirty="0"/>
              <a:t>it is hard to sample directly from the target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466275" y="2029216"/>
                <a:ext cx="14340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275" y="2029216"/>
                <a:ext cx="1434046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1182" y="2655518"/>
                <a:ext cx="5766513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Define an importance sampling distribution </a:t>
                </a:r>
                <a14:m>
                  <m:oMath xmlns:m="http://schemas.openxmlformats.org/officeDocument/2006/math"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>
                  <a:solidFill>
                    <a:srgbClr val="C00000"/>
                  </a:solidFill>
                </a:endParaRPr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2655518"/>
                <a:ext cx="5766513" cy="646331"/>
              </a:xfrm>
              <a:prstGeom prst="rect">
                <a:avLst/>
              </a:prstGeom>
              <a:blipFill>
                <a:blip r:embed="rId3"/>
                <a:stretch>
                  <a:fillRect l="-1691" t="-5660" r="-126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182" y="3190437"/>
                <a:ext cx="7488330" cy="71673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If we can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NZ" dirty="0"/>
                  <a:t> generate </a:t>
                </a:r>
                <a:r>
                  <a:rPr lang="en-NZ" dirty="0">
                    <a:solidFill>
                      <a:schemeClr val="tx1"/>
                    </a:solidFill>
                  </a:rPr>
                  <a:t>samples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NZ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NZ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dirty="0">
                    <a:solidFill>
                      <a:srgbClr val="C00000"/>
                    </a:solidFill>
                  </a:rPr>
                  <a:t> </a:t>
                </a:r>
                <a:r>
                  <a:rPr lang="en-NZ" dirty="0"/>
                  <a:t>and calculate weights</a:t>
                </a:r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3190437"/>
                <a:ext cx="7488330" cy="716735"/>
              </a:xfrm>
              <a:prstGeom prst="rect">
                <a:avLst/>
              </a:prstGeom>
              <a:blipFill>
                <a:blip r:embed="rId4"/>
                <a:stretch>
                  <a:fillRect l="-1303" r="-57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5477" y="3692495"/>
                <a:ext cx="2588046" cy="114589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NZ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NZ" dirty="0"/>
                            <m:t> </m:t>
                          </m:r>
                        </m:den>
                      </m:f>
                    </m:oMath>
                  </m:oMathPara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7" y="3692495"/>
                <a:ext cx="2588046" cy="11458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1182" y="4548973"/>
                <a:ext cx="7122397" cy="44024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then the weighted samples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NZ" dirty="0"/>
                  <a:t> represent the target distribution, i.e.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4548973"/>
                <a:ext cx="7122397" cy="440249"/>
              </a:xfrm>
              <a:prstGeom prst="rect">
                <a:avLst/>
              </a:prstGeom>
              <a:blipFill>
                <a:blip r:embed="rId6"/>
                <a:stretch>
                  <a:fillRect l="-1370" b="-1805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05340" y="5054566"/>
                <a:ext cx="1868653" cy="7789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Z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NZ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Z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N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40" y="5054566"/>
                <a:ext cx="1868653" cy="778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3043825" y="5280140"/>
            <a:ext cx="522995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is an approximation to the target density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174770" y="5276439"/>
                <a:ext cx="1422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770" y="5276439"/>
                <a:ext cx="1422312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273781" y="3956695"/>
            <a:ext cx="2698814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by the recursion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265808" y="3642547"/>
                <a:ext cx="4785989" cy="961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"/>
                              <m:ctrlP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"/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"/>
                              <m:ctrlP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808" y="3642547"/>
                <a:ext cx="4785989" cy="961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4569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Sequential importance sampling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4088" y="2016703"/>
            <a:ext cx="489011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Define the importance distribution recursively: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365337" y="2486429"/>
                <a:ext cx="4779193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N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337" y="2486429"/>
                <a:ext cx="4779193" cy="276999"/>
              </a:xfrm>
              <a:prstGeom prst="rect">
                <a:avLst/>
              </a:prstGeom>
              <a:blipFill>
                <a:blip r:embed="rId3"/>
                <a:stretch>
                  <a:fillRect l="-1276" t="-28889" r="-1786" b="-5111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109865" y="3363982"/>
                <a:ext cx="9275231" cy="114589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N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NZ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"/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NZ" dirty="0"/>
                            <m:t> </m:t>
                          </m:r>
                        </m:den>
                      </m:f>
                      <m:f>
                        <m:fPr>
                          <m:ctrlPr>
                            <a:rPr lang="en-NZ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"/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"/>
                              <m:ctrlP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N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N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NZ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NZ" b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NZ" b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NZ" dirty="0"/>
                                <m:t> </m:t>
                              </m:r>
                            </m:den>
                          </m:f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65" y="3363982"/>
                <a:ext cx="9275231" cy="11458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64088" y="2951741"/>
            <a:ext cx="201112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leading to weights: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55034" y="5175936"/>
            <a:ext cx="2323054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00B050"/>
                </a:solidFill>
              </a:rPr>
              <a:t>likelihood for observation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55638" y="5175936"/>
            <a:ext cx="177295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state transition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835033" y="5175936"/>
                <a:ext cx="1618384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ctr"/>
                <a:r>
                  <a:rPr lang="en-NZ" dirty="0">
                    <a:solidFill>
                      <a:schemeClr val="tx1"/>
                    </a:solidFill>
                  </a:rPr>
                  <a:t>weights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N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033" y="5175936"/>
                <a:ext cx="1618384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794804" y="5288645"/>
            <a:ext cx="218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ym typeface="Symbol" panose="05050102010706020507" pitchFamily="18" charset="2"/>
              </a:rPr>
              <a:t></a:t>
            </a:r>
            <a:endParaRPr lang="en-NZ" dirty="0"/>
          </a:p>
        </p:txBody>
      </p:sp>
      <p:sp>
        <p:nvSpPr>
          <p:cNvPr id="12" name="TextBox 11"/>
          <p:cNvSpPr txBox="1"/>
          <p:nvPr/>
        </p:nvSpPr>
        <p:spPr>
          <a:xfrm>
            <a:off x="6789092" y="5288645"/>
            <a:ext cx="218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ym typeface="Symbol" panose="05050102010706020507" pitchFamily="18" charset="2"/>
              </a:rPr>
              <a:t></a:t>
            </a:r>
            <a:endParaRPr lang="en-NZ" dirty="0"/>
          </a:p>
        </p:txBody>
      </p:sp>
      <p:sp>
        <p:nvSpPr>
          <p:cNvPr id="13" name="TextBox 12"/>
          <p:cNvSpPr txBox="1"/>
          <p:nvPr/>
        </p:nvSpPr>
        <p:spPr>
          <a:xfrm>
            <a:off x="4505541" y="5883060"/>
            <a:ext cx="2323054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C00000"/>
                </a:solidFill>
              </a:rPr>
              <a:t>one-step importance distribution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455034" y="5852663"/>
            <a:ext cx="5899826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/>
          <p:cNvSpPr txBox="1"/>
          <p:nvPr/>
        </p:nvSpPr>
        <p:spPr>
          <a:xfrm>
            <a:off x="2059209" y="5667997"/>
            <a:ext cx="24141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=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40CC4A-31B1-C9E9-A3AA-033805BBD6AC}"/>
              </a:ext>
            </a:extLst>
          </p:cNvPr>
          <p:cNvGrpSpPr/>
          <p:nvPr/>
        </p:nvGrpSpPr>
        <p:grpSpPr>
          <a:xfrm flipV="1">
            <a:off x="4794804" y="4235317"/>
            <a:ext cx="1816203" cy="286565"/>
            <a:chOff x="4794804" y="3286952"/>
            <a:chExt cx="1816203" cy="28656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0A1F89C-9C44-04AA-4424-C36FCB5940E0}"/>
                </a:ext>
              </a:extLst>
            </p:cNvPr>
            <p:cNvCxnSpPr/>
            <p:nvPr/>
          </p:nvCxnSpPr>
          <p:spPr>
            <a:xfrm>
              <a:off x="4794804" y="3429000"/>
              <a:ext cx="1816203" cy="0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round/>
            </a:ln>
            <a:effectLst>
              <a:outerShdw blurRad="88900" dist="381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56B1F77-C2D2-58D9-ED8D-1584E64979B4}"/>
                </a:ext>
              </a:extLst>
            </p:cNvPr>
            <p:cNvCxnSpPr/>
            <p:nvPr/>
          </p:nvCxnSpPr>
          <p:spPr>
            <a:xfrm>
              <a:off x="6600497" y="3429000"/>
              <a:ext cx="0" cy="144517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round/>
            </a:ln>
            <a:effectLst>
              <a:outerShdw blurRad="88900" dist="381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D208FAA-3C87-16C7-998F-3ECAF7CCFE71}"/>
                </a:ext>
              </a:extLst>
            </p:cNvPr>
            <p:cNvCxnSpPr/>
            <p:nvPr/>
          </p:nvCxnSpPr>
          <p:spPr>
            <a:xfrm>
              <a:off x="4800232" y="3429000"/>
              <a:ext cx="0" cy="144517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round/>
            </a:ln>
            <a:effectLst>
              <a:outerShdw blurRad="88900" dist="381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5BAF0DF-D5E8-BAA6-C17D-E2E09539F8FD}"/>
                </a:ext>
              </a:extLst>
            </p:cNvPr>
            <p:cNvCxnSpPr/>
            <p:nvPr/>
          </p:nvCxnSpPr>
          <p:spPr>
            <a:xfrm>
              <a:off x="5723509" y="3286952"/>
              <a:ext cx="0" cy="144517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prstDash val="solid"/>
              <a:round/>
            </a:ln>
            <a:effectLst>
              <a:outerShdw blurRad="88900" dist="381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4044EC-08A5-F52F-1BCB-13DE4B4C42DC}"/>
                  </a:ext>
                </a:extLst>
              </p:cNvPr>
              <p:cNvSpPr txBox="1"/>
              <p:nvPr/>
            </p:nvSpPr>
            <p:spPr>
              <a:xfrm>
                <a:off x="5423384" y="4556763"/>
                <a:ext cx="518732" cy="347403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94044EC-08A5-F52F-1BCB-13DE4B4C4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384" y="4556763"/>
                <a:ext cx="518732" cy="347403"/>
              </a:xfrm>
              <a:prstGeom prst="rect">
                <a:avLst/>
              </a:prstGeom>
              <a:blipFill>
                <a:blip r:embed="rId6"/>
                <a:stretch>
                  <a:fillRect l="-5882" t="-3571" r="-3529" b="-1785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677292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UC Theme">
  <a:themeElements>
    <a:clrScheme name="UC Colours">
      <a:dk1>
        <a:srgbClr val="1A1918"/>
      </a:dk1>
      <a:lt1>
        <a:srgbClr val="FEFFFF"/>
      </a:lt1>
      <a:dk2>
        <a:srgbClr val="4C4D4C"/>
      </a:dk2>
      <a:lt2>
        <a:srgbClr val="FEFFFF"/>
      </a:lt2>
      <a:accent1>
        <a:srgbClr val="CC0011"/>
      </a:accent1>
      <a:accent2>
        <a:srgbClr val="832F46"/>
      </a:accent2>
      <a:accent3>
        <a:srgbClr val="D0BF7D"/>
      </a:accent3>
      <a:accent4>
        <a:srgbClr val="00AEEF"/>
      </a:accent4>
      <a:accent5>
        <a:srgbClr val="767776"/>
      </a:accent5>
      <a:accent6>
        <a:srgbClr val="9E9F9E"/>
      </a:accent6>
      <a:hlink>
        <a:srgbClr val="0095C7"/>
      </a:hlink>
      <a:folHlink>
        <a:srgbClr val="0095C7"/>
      </a:folHlink>
    </a:clrScheme>
    <a:fontScheme name="Custom 1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Master #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88900" dist="381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09727" tIns="109727" rIns="109727" bIns="109727" numCol="1" spcCol="38100" rtlCol="0" anchor="t">
        <a:spAutoFit/>
      </a:bodyPr>
      <a:lstStyle>
        <a:defPPr marL="0" marR="0" indent="0" algn="l" defTabSz="219456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889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:p="http://schemas.openxmlformats.org/presentationml/2006/main" xmlns:r="http://schemas.openxmlformats.org/officeDocument/2006/relationships" xmlns="" val="1"/>
          </a:ext>
        </a:extLst>
      </a:spPr>
      <a:bodyPr lIns="45719" rIns="45719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90F2A523-DFE5-1A4F-AD23-568FD483AE39}" vid="{98EC2032-28AC-6544-B41A-14DB0A56B5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3490</TotalTime>
  <Words>1732</Words>
  <Application>Microsoft Office PowerPoint</Application>
  <PresentationFormat>Widescreen</PresentationFormat>
  <Paragraphs>277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Cambria Math</vt:lpstr>
      <vt:lpstr>Courier New</vt:lpstr>
      <vt:lpstr>Georgia</vt:lpstr>
      <vt:lpstr>Symbol</vt:lpstr>
      <vt:lpstr>Wingdings</vt:lpstr>
      <vt:lpstr>UC Theme</vt:lpstr>
      <vt:lpstr>Particle filter methods for hidden state models </vt:lpstr>
      <vt:lpstr>Hidden state models</vt:lpstr>
      <vt:lpstr>General problem</vt:lpstr>
      <vt:lpstr>Methods for estimating hidden states</vt:lpstr>
      <vt:lpstr>Parameter estimation</vt:lpstr>
      <vt:lpstr>Example: stochastic logistic growth model</vt:lpstr>
      <vt:lpstr>Estimation of hidden states: theory</vt:lpstr>
      <vt:lpstr>Importance sampling</vt:lpstr>
      <vt:lpstr>Sequential importance sampling</vt:lpstr>
      <vt:lpstr>Bootstrap particle filter</vt:lpstr>
      <vt:lpstr>Bootstrap particle filter: algorithm</vt:lpstr>
      <vt:lpstr>Example: estimating hidden states</vt:lpstr>
      <vt:lpstr>Parameter estimation: state augmentation</vt:lpstr>
      <vt:lpstr>Example: jointly estimating hidden states and parameters</vt:lpstr>
      <vt:lpstr>Parameter estimation: MCMC</vt:lpstr>
      <vt:lpstr>Application to epidemic reproduction number estimation</vt:lpstr>
      <vt:lpstr>Example: NZ Covid-19 in Feb-May 2020</vt:lpstr>
      <vt:lpstr>Reproduction number estimation</vt:lpstr>
      <vt:lpstr>Particle history degradation</vt:lpstr>
      <vt:lpstr>Particle history degradation</vt:lpstr>
      <vt:lpstr>Particle history degradation</vt:lpstr>
      <vt:lpstr>Particle history degradation</vt:lpstr>
      <vt:lpstr>Particle history degradation</vt:lpstr>
      <vt:lpstr>Particle history degradation</vt:lpstr>
      <vt:lpstr>SARS-CoV-2 wastewater surveillance data</vt:lpstr>
      <vt:lpstr>Hidden state model</vt:lpstr>
      <vt:lpstr>Results</vt:lpstr>
      <vt:lpstr>PowerPoint Presentation</vt:lpstr>
      <vt:lpstr>Particle filtering methods: pros &amp; cons</vt:lpstr>
      <vt:lpstr>Want to know more?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michael.plank@canterbury.ac.nz</dc:creator>
  <cp:lastModifiedBy>Michael Plank</cp:lastModifiedBy>
  <cp:revision>854</cp:revision>
  <dcterms:created xsi:type="dcterms:W3CDTF">2022-09-27T04:08:28Z</dcterms:created>
  <dcterms:modified xsi:type="dcterms:W3CDTF">2024-09-15T06:18:25Z</dcterms:modified>
</cp:coreProperties>
</file>